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72" r:id="rId9"/>
    <p:sldId id="273" r:id="rId10"/>
    <p:sldId id="274" r:id="rId11"/>
    <p:sldId id="275" r:id="rId12"/>
    <p:sldId id="283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86FD9BB-C845-49CD-A777-34E4E0993ED8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780FD6-6075-4DB2-A124-1A53CA7DC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D9BB-C845-49CD-A777-34E4E0993ED8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0FD6-6075-4DB2-A124-1A53CA7DC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86FD9BB-C845-49CD-A777-34E4E0993ED8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2780FD6-6075-4DB2-A124-1A53CA7DC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D9BB-C845-49CD-A777-34E4E0993ED8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780FD6-6075-4DB2-A124-1A53CA7DC6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D9BB-C845-49CD-A777-34E4E0993ED8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2780FD6-6075-4DB2-A124-1A53CA7DC6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86FD9BB-C845-49CD-A777-34E4E0993ED8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780FD6-6075-4DB2-A124-1A53CA7DC6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86FD9BB-C845-49CD-A777-34E4E0993ED8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780FD6-6075-4DB2-A124-1A53CA7DC6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D9BB-C845-49CD-A777-34E4E0993ED8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780FD6-6075-4DB2-A124-1A53CA7DC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D9BB-C845-49CD-A777-34E4E0993ED8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780FD6-6075-4DB2-A124-1A53CA7DC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D9BB-C845-49CD-A777-34E4E0993ED8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780FD6-6075-4DB2-A124-1A53CA7DC6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86FD9BB-C845-49CD-A777-34E4E0993ED8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2780FD6-6075-4DB2-A124-1A53CA7DC6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6FD9BB-C845-49CD-A777-34E4E0993ED8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780FD6-6075-4DB2-A124-1A53CA7DC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The Growth of Industry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1877-1900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1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Growth and Consolidation</a:t>
            </a:r>
            <a:endParaRPr lang="en-US" sz="2800" dirty="0"/>
          </a:p>
          <a:p>
            <a:r>
              <a:rPr lang="en-US" sz="2600" u="sng" dirty="0" smtClean="0"/>
              <a:t>Businesses </a:t>
            </a:r>
            <a:r>
              <a:rPr lang="en-US" sz="2600" u="sng" dirty="0"/>
              <a:t>try to control industry with mergers— buy out competitors</a:t>
            </a:r>
          </a:p>
          <a:p>
            <a:r>
              <a:rPr lang="en-US" sz="2600" u="sng" dirty="0" smtClean="0"/>
              <a:t>Buy </a:t>
            </a:r>
            <a:r>
              <a:rPr lang="en-US" sz="2600" u="sng" dirty="0"/>
              <a:t>all others to form monopolies—control production, wages, prices</a:t>
            </a:r>
          </a:p>
          <a:p>
            <a:r>
              <a:rPr lang="en-US" sz="2600" u="sng" dirty="0" smtClean="0"/>
              <a:t>Holding </a:t>
            </a:r>
            <a:r>
              <a:rPr lang="en-US" sz="2600" u="sng" dirty="0"/>
              <a:t>companies buy all the stock of other companies</a:t>
            </a:r>
          </a:p>
          <a:p>
            <a:r>
              <a:rPr lang="en-US" sz="2600" u="sng" dirty="0" smtClean="0"/>
              <a:t>John </a:t>
            </a:r>
            <a:r>
              <a:rPr lang="en-US" sz="2600" u="sng" dirty="0"/>
              <a:t>D. Rockefeller founds Standard Oil Company, forms trust</a:t>
            </a:r>
          </a:p>
          <a:p>
            <a:pPr lvl="1"/>
            <a:r>
              <a:rPr lang="en-US" sz="2400" dirty="0" smtClean="0"/>
              <a:t>Trustees </a:t>
            </a:r>
            <a:r>
              <a:rPr lang="en-US" sz="2400" dirty="0"/>
              <a:t>run separate companies as if one</a:t>
            </a: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500" dirty="0"/>
          </a:p>
          <a:p>
            <a:pPr marL="365760" lvl="1" indent="0">
              <a:buNone/>
            </a:pPr>
            <a:endParaRPr lang="en-US" sz="2100" dirty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lvl="1"/>
            <a:endParaRPr lang="en-US" sz="2100" dirty="0"/>
          </a:p>
          <a:p>
            <a:endParaRPr lang="en-US" sz="2400" dirty="0"/>
          </a:p>
          <a:p>
            <a:endParaRPr lang="en-US" sz="2700" dirty="0" smtClean="0"/>
          </a:p>
          <a:p>
            <a:endParaRPr lang="en-US" sz="2800" dirty="0"/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Fewer Control More</a:t>
            </a:r>
          </a:p>
        </p:txBody>
      </p:sp>
    </p:spTree>
    <p:extLst>
      <p:ext uri="{BB962C8B-B14F-4D97-AF65-F5344CB8AC3E}">
        <p14:creationId xmlns:p14="http://schemas.microsoft.com/office/powerpoint/2010/main" val="60321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Long Hours and Danger</a:t>
            </a:r>
            <a:endParaRPr lang="en-US" sz="2800" dirty="0"/>
          </a:p>
          <a:p>
            <a:r>
              <a:rPr lang="en-US" sz="2400" dirty="0"/>
              <a:t>Northern wages generally higher than Southern</a:t>
            </a:r>
          </a:p>
          <a:p>
            <a:r>
              <a:rPr lang="en-US" sz="2400" dirty="0"/>
              <a:t>Exploitation, unsafe conditions unite workers </a:t>
            </a:r>
            <a:br>
              <a:rPr lang="en-US" sz="2400" dirty="0"/>
            </a:br>
            <a:r>
              <a:rPr lang="en-US" sz="2400" dirty="0"/>
              <a:t>across regions</a:t>
            </a:r>
          </a:p>
          <a:p>
            <a:r>
              <a:rPr lang="en-US" sz="2400" dirty="0"/>
              <a:t>Most workers have 12 hour days, 6 day workweeks</a:t>
            </a:r>
          </a:p>
          <a:p>
            <a:pPr lvl="1"/>
            <a:r>
              <a:rPr lang="en-US" sz="2100" dirty="0"/>
              <a:t>P</a:t>
            </a:r>
            <a:r>
              <a:rPr lang="en-US" sz="2100" dirty="0" smtClean="0"/>
              <a:t>erform </a:t>
            </a:r>
            <a:r>
              <a:rPr lang="en-US" sz="2100" dirty="0"/>
              <a:t>repetitive, mind-dulling tasks</a:t>
            </a:r>
          </a:p>
          <a:p>
            <a:pPr lvl="1"/>
            <a:r>
              <a:rPr lang="en-US" sz="2100" dirty="0" smtClean="0"/>
              <a:t>No </a:t>
            </a:r>
            <a:r>
              <a:rPr lang="en-US" sz="2100" dirty="0"/>
              <a:t>vacation, sick leave, injury </a:t>
            </a:r>
            <a:r>
              <a:rPr lang="en-US" sz="2100" dirty="0" smtClean="0"/>
              <a:t>compensation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survive, families need all member to work, including children</a:t>
            </a:r>
          </a:p>
          <a:p>
            <a:r>
              <a:rPr lang="en-US" sz="2400" dirty="0"/>
              <a:t>Sweatshops, tenement workshops often only jobs for women, children</a:t>
            </a:r>
          </a:p>
          <a:p>
            <a:pPr lvl="1"/>
            <a:r>
              <a:rPr lang="en-US" sz="2100" dirty="0"/>
              <a:t>R</a:t>
            </a:r>
            <a:r>
              <a:rPr lang="en-US" sz="2100" dirty="0" smtClean="0"/>
              <a:t>equire </a:t>
            </a:r>
            <a:r>
              <a:rPr lang="en-US" sz="2100" dirty="0"/>
              <a:t>few skills; pay lowest wages</a:t>
            </a: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500" dirty="0"/>
          </a:p>
          <a:p>
            <a:pPr marL="365760" lvl="1" indent="0">
              <a:buNone/>
            </a:pPr>
            <a:endParaRPr lang="en-US" sz="2100" dirty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lvl="1"/>
            <a:endParaRPr lang="en-US" sz="2100" dirty="0"/>
          </a:p>
          <a:p>
            <a:endParaRPr lang="en-US" sz="2400" dirty="0"/>
          </a:p>
          <a:p>
            <a:endParaRPr lang="en-US" sz="2700" dirty="0" smtClean="0"/>
          </a:p>
          <a:p>
            <a:endParaRPr lang="en-US" sz="2800" dirty="0"/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Labor Unions Emerge</a:t>
            </a:r>
          </a:p>
        </p:txBody>
      </p:sp>
    </p:spTree>
    <p:extLst>
      <p:ext uri="{BB962C8B-B14F-4D97-AF65-F5344CB8AC3E}">
        <p14:creationId xmlns:p14="http://schemas.microsoft.com/office/powerpoint/2010/main" val="59443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4733925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3920"/>
            <a:ext cx="3867150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547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Early Labor Organizing</a:t>
            </a:r>
            <a:endParaRPr lang="en-US" sz="2800" dirty="0"/>
          </a:p>
          <a:p>
            <a:r>
              <a:rPr lang="en-US" sz="2400" dirty="0"/>
              <a:t>National Labor Union—first large-scale national organization</a:t>
            </a:r>
          </a:p>
          <a:p>
            <a:r>
              <a:rPr lang="en-US" sz="2400" dirty="0"/>
              <a:t>1868, NLU gets Congress to give 8-hour day to civil servants</a:t>
            </a:r>
          </a:p>
          <a:p>
            <a:r>
              <a:rPr lang="en-US" sz="2400" dirty="0"/>
              <a:t>Local chapters reject blacks; Colored National Labor Union forms</a:t>
            </a:r>
          </a:p>
          <a:p>
            <a:r>
              <a:rPr lang="en-US" sz="2400" dirty="0"/>
              <a:t>NLU focus on linking existing local unions</a:t>
            </a:r>
          </a:p>
          <a:p>
            <a:r>
              <a:rPr lang="en-US" sz="2400" dirty="0"/>
              <a:t>Noble Order of the Knights of Labor open to women, blacks, unskilled</a:t>
            </a:r>
          </a:p>
          <a:p>
            <a:r>
              <a:rPr lang="en-US" sz="2400" dirty="0"/>
              <a:t>Knights support 8-hour day, equal pay, arbitration</a:t>
            </a: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500" dirty="0"/>
          </a:p>
          <a:p>
            <a:pPr marL="365760" lvl="1" indent="0">
              <a:buNone/>
            </a:pPr>
            <a:endParaRPr lang="en-US" sz="2100" dirty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lvl="1"/>
            <a:endParaRPr lang="en-US" sz="2100" dirty="0"/>
          </a:p>
          <a:p>
            <a:endParaRPr lang="en-US" sz="2400" dirty="0"/>
          </a:p>
          <a:p>
            <a:endParaRPr lang="en-US" sz="2700" dirty="0" smtClean="0"/>
          </a:p>
          <a:p>
            <a:endParaRPr lang="en-US" sz="2800" dirty="0"/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Labor Unions Emerge</a:t>
            </a:r>
          </a:p>
        </p:txBody>
      </p:sp>
    </p:spTree>
    <p:extLst>
      <p:ext uri="{BB962C8B-B14F-4D97-AF65-F5344CB8AC3E}">
        <p14:creationId xmlns:p14="http://schemas.microsoft.com/office/powerpoint/2010/main" val="400993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Craft Unionism</a:t>
            </a:r>
            <a:endParaRPr lang="en-US" sz="2600" dirty="0"/>
          </a:p>
          <a:p>
            <a:r>
              <a:rPr lang="en-US" sz="2300" dirty="0" smtClean="0"/>
              <a:t>Craft </a:t>
            </a:r>
            <a:r>
              <a:rPr lang="en-US" sz="2300" dirty="0"/>
              <a:t>unions include skilled workers from one or more trades</a:t>
            </a:r>
          </a:p>
          <a:p>
            <a:r>
              <a:rPr lang="en-US" sz="2300" dirty="0" smtClean="0"/>
              <a:t>Samuel </a:t>
            </a:r>
            <a:r>
              <a:rPr lang="en-US" sz="2300" dirty="0"/>
              <a:t>Gompers helps found American Federation of Labor (AFL) </a:t>
            </a:r>
          </a:p>
          <a:p>
            <a:r>
              <a:rPr lang="en-US" sz="2300" dirty="0" smtClean="0"/>
              <a:t>AFL </a:t>
            </a:r>
            <a:r>
              <a:rPr lang="en-US" sz="2300" dirty="0"/>
              <a:t>uses collective bargaining for better wages, hours, conditions</a:t>
            </a:r>
          </a:p>
          <a:p>
            <a:r>
              <a:rPr lang="en-US" sz="2300" dirty="0" smtClean="0"/>
              <a:t>AFL </a:t>
            </a:r>
            <a:r>
              <a:rPr lang="en-US" sz="2300" dirty="0"/>
              <a:t>strikes successfully, wins higher pay, shorter </a:t>
            </a:r>
            <a:r>
              <a:rPr lang="en-US" sz="2300" dirty="0" smtClean="0"/>
              <a:t>workweek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600" b="1" dirty="0"/>
              <a:t>Industrial Unionism</a:t>
            </a:r>
            <a:endParaRPr lang="en-US" sz="2600" dirty="0"/>
          </a:p>
          <a:p>
            <a:r>
              <a:rPr lang="en-US" sz="2300" dirty="0" smtClean="0"/>
              <a:t>Industrial </a:t>
            </a:r>
            <a:r>
              <a:rPr lang="en-US" sz="2300" dirty="0"/>
              <a:t>unions include skilled, unskilled workers in an industry</a:t>
            </a:r>
          </a:p>
          <a:p>
            <a:r>
              <a:rPr lang="en-US" sz="2300" dirty="0" smtClean="0"/>
              <a:t>Eugene </a:t>
            </a:r>
            <a:r>
              <a:rPr lang="en-US" sz="2300" dirty="0"/>
              <a:t>V. Debs forms American Railway Union; uses strikes</a:t>
            </a: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500" dirty="0"/>
          </a:p>
          <a:p>
            <a:pPr marL="365760" lvl="1" indent="0">
              <a:buNone/>
            </a:pPr>
            <a:endParaRPr lang="en-US" sz="2100" dirty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lvl="1"/>
            <a:endParaRPr lang="en-US" sz="2100" dirty="0"/>
          </a:p>
          <a:p>
            <a:endParaRPr lang="en-US" sz="2400" dirty="0"/>
          </a:p>
          <a:p>
            <a:endParaRPr lang="en-US" sz="2700" dirty="0" smtClean="0"/>
          </a:p>
          <a:p>
            <a:endParaRPr lang="en-US" sz="2800" dirty="0"/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Union Movements Diverge</a:t>
            </a:r>
          </a:p>
        </p:txBody>
      </p:sp>
    </p:spTree>
    <p:extLst>
      <p:ext uri="{BB962C8B-B14F-4D97-AF65-F5344CB8AC3E}">
        <p14:creationId xmlns:p14="http://schemas.microsoft.com/office/powerpoint/2010/main" val="10083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Socialism and the IWW</a:t>
            </a:r>
            <a:endParaRPr lang="en-US" sz="2800" dirty="0"/>
          </a:p>
          <a:p>
            <a:r>
              <a:rPr lang="en-US" sz="2400" dirty="0" smtClean="0"/>
              <a:t>Some </a:t>
            </a:r>
            <a:r>
              <a:rPr lang="en-US" sz="2400" dirty="0"/>
              <a:t>labor activists turn to socialism: </a:t>
            </a:r>
          </a:p>
          <a:p>
            <a:pPr lvl="1"/>
            <a:r>
              <a:rPr lang="en-US" sz="2100" dirty="0" smtClean="0"/>
              <a:t>Government </a:t>
            </a:r>
            <a:r>
              <a:rPr lang="en-US" sz="2100" dirty="0"/>
              <a:t>control of business, property</a:t>
            </a:r>
          </a:p>
          <a:p>
            <a:pPr lvl="1"/>
            <a:r>
              <a:rPr lang="en-US" sz="2100" dirty="0" smtClean="0"/>
              <a:t>Equal </a:t>
            </a:r>
            <a:r>
              <a:rPr lang="en-US" sz="2100" dirty="0"/>
              <a:t>distribution of </a:t>
            </a:r>
            <a:r>
              <a:rPr lang="en-US" sz="2100" dirty="0" smtClean="0"/>
              <a:t>wealth</a:t>
            </a:r>
          </a:p>
          <a:p>
            <a:r>
              <a:rPr lang="en-US" sz="2400" dirty="0" smtClean="0"/>
              <a:t>Industrial </a:t>
            </a:r>
            <a:r>
              <a:rPr lang="en-US" sz="2400" dirty="0"/>
              <a:t>Workers of the World (IWW), or Wobblies, forms 1905</a:t>
            </a:r>
          </a:p>
          <a:p>
            <a:r>
              <a:rPr lang="en-US" sz="2400" dirty="0" smtClean="0"/>
              <a:t>Organized </a:t>
            </a:r>
            <a:r>
              <a:rPr lang="en-US" sz="2400" dirty="0"/>
              <a:t>by radical unionists, socialists; include African Americans</a:t>
            </a:r>
          </a:p>
          <a:p>
            <a:r>
              <a:rPr lang="en-US" sz="2400" dirty="0" smtClean="0"/>
              <a:t>Industrial </a:t>
            </a:r>
            <a:r>
              <a:rPr lang="en-US" sz="2400" dirty="0"/>
              <a:t>unions give unskilled workers dignity, solidarity</a:t>
            </a: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500" dirty="0"/>
          </a:p>
          <a:p>
            <a:pPr marL="365760" lvl="1" indent="0">
              <a:buNone/>
            </a:pPr>
            <a:endParaRPr lang="en-US" sz="2100" dirty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lvl="1"/>
            <a:endParaRPr lang="en-US" sz="2100" dirty="0"/>
          </a:p>
          <a:p>
            <a:endParaRPr lang="en-US" sz="2400" dirty="0"/>
          </a:p>
          <a:p>
            <a:endParaRPr lang="en-US" sz="2700" dirty="0" smtClean="0"/>
          </a:p>
          <a:p>
            <a:endParaRPr lang="en-US" sz="2800" dirty="0"/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Union Movements Diverge</a:t>
            </a:r>
          </a:p>
        </p:txBody>
      </p:sp>
    </p:spTree>
    <p:extLst>
      <p:ext uri="{BB962C8B-B14F-4D97-AF65-F5344CB8AC3E}">
        <p14:creationId xmlns:p14="http://schemas.microsoft.com/office/powerpoint/2010/main" val="34648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The Great Strike of 1877</a:t>
            </a:r>
            <a:endParaRPr lang="en-US" sz="2600" dirty="0"/>
          </a:p>
          <a:p>
            <a:r>
              <a:rPr lang="en-US" sz="2400" dirty="0"/>
              <a:t>Baltimore &amp; Ohio Railroad strike spreads to other lines</a:t>
            </a:r>
          </a:p>
          <a:p>
            <a:r>
              <a:rPr lang="en-US" sz="2400" dirty="0"/>
              <a:t>Governors say impeding interstate commerce; federal troops </a:t>
            </a:r>
            <a:r>
              <a:rPr lang="en-US" sz="2400" dirty="0" smtClean="0"/>
              <a:t>intervene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600" b="1" dirty="0"/>
              <a:t>The Haymarket Affair</a:t>
            </a:r>
            <a:endParaRPr lang="en-US" sz="2600" dirty="0"/>
          </a:p>
          <a:p>
            <a:r>
              <a:rPr lang="en-US" sz="2400" dirty="0"/>
              <a:t>3,000 gather at Chicago’s Haymarket Square, protest police brutality</a:t>
            </a:r>
          </a:p>
          <a:p>
            <a:r>
              <a:rPr lang="en-US" sz="2400" dirty="0"/>
              <a:t>Violence ensues; 8 charged with inciting riot, convicted</a:t>
            </a:r>
          </a:p>
          <a:p>
            <a:r>
              <a:rPr lang="en-US" sz="2400" dirty="0"/>
              <a:t>Public opinion turns against labor movement</a:t>
            </a: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500" dirty="0"/>
          </a:p>
          <a:p>
            <a:pPr marL="365760" lvl="1" indent="0">
              <a:buNone/>
            </a:pPr>
            <a:endParaRPr lang="en-US" sz="2100" dirty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lvl="1"/>
            <a:endParaRPr lang="en-US" sz="2100" dirty="0"/>
          </a:p>
          <a:p>
            <a:endParaRPr lang="en-US" sz="2400" dirty="0"/>
          </a:p>
          <a:p>
            <a:endParaRPr lang="en-US" sz="2700" dirty="0" smtClean="0"/>
          </a:p>
          <a:p>
            <a:endParaRPr lang="en-US" sz="2800" dirty="0"/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Strikes Turn Violent</a:t>
            </a:r>
          </a:p>
        </p:txBody>
      </p:sp>
    </p:spTree>
    <p:extLst>
      <p:ext uri="{BB962C8B-B14F-4D97-AF65-F5344CB8AC3E}">
        <p14:creationId xmlns:p14="http://schemas.microsoft.com/office/powerpoint/2010/main" val="1503168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The Homestead Strike</a:t>
            </a:r>
            <a:endParaRPr lang="en-US" sz="2600" dirty="0"/>
          </a:p>
          <a:p>
            <a:r>
              <a:rPr lang="en-US" sz="2400" dirty="0" smtClean="0"/>
              <a:t>1892</a:t>
            </a:r>
            <a:r>
              <a:rPr lang="en-US" sz="2400" dirty="0"/>
              <a:t>, Carnegie Steel workers strike over pay cuts</a:t>
            </a:r>
          </a:p>
          <a:p>
            <a:r>
              <a:rPr lang="en-US" sz="2400" dirty="0"/>
              <a:t>Win battle against </a:t>
            </a:r>
            <a:r>
              <a:rPr lang="en-US" sz="2400" dirty="0" err="1"/>
              <a:t>Pinkertons</a:t>
            </a:r>
            <a:r>
              <a:rPr lang="en-US" sz="2400" dirty="0"/>
              <a:t>; National Guard reopens plant</a:t>
            </a:r>
          </a:p>
          <a:p>
            <a:r>
              <a:rPr lang="en-US" sz="2400" dirty="0"/>
              <a:t>Steelworkers do not remobilize for 45 years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600" b="1" dirty="0"/>
              <a:t>The Pullman Company Strike</a:t>
            </a:r>
            <a:endParaRPr lang="en-US" sz="2600" dirty="0"/>
          </a:p>
          <a:p>
            <a:r>
              <a:rPr lang="en-US" sz="2400" dirty="0"/>
              <a:t>Pullman lays off 3,000, cuts wages but not rents; workers strike</a:t>
            </a:r>
          </a:p>
          <a:p>
            <a:r>
              <a:rPr lang="en-US" sz="2400" dirty="0"/>
              <a:t>Pullman refuses arbitration; violence ensues; federal troops sent</a:t>
            </a:r>
          </a:p>
          <a:p>
            <a:r>
              <a:rPr lang="en-US" sz="2400" dirty="0"/>
              <a:t>Debs jailed, most workers fired, many blacklisted</a:t>
            </a: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500" dirty="0"/>
          </a:p>
          <a:p>
            <a:pPr marL="365760" lvl="1" indent="0">
              <a:buNone/>
            </a:pPr>
            <a:endParaRPr lang="en-US" sz="2100" dirty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lvl="1"/>
            <a:endParaRPr lang="en-US" sz="2100" dirty="0"/>
          </a:p>
          <a:p>
            <a:endParaRPr lang="en-US" sz="2400" dirty="0"/>
          </a:p>
          <a:p>
            <a:endParaRPr lang="en-US" sz="2700" dirty="0" smtClean="0"/>
          </a:p>
          <a:p>
            <a:endParaRPr lang="en-US" sz="2800" dirty="0"/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Strikes Turn Violent</a:t>
            </a:r>
          </a:p>
        </p:txBody>
      </p:sp>
    </p:spTree>
    <p:extLst>
      <p:ext uri="{BB962C8B-B14F-4D97-AF65-F5344CB8AC3E}">
        <p14:creationId xmlns:p14="http://schemas.microsoft.com/office/powerpoint/2010/main" val="2011782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Women Organize</a:t>
            </a:r>
            <a:endParaRPr lang="en-US" sz="2800" dirty="0"/>
          </a:p>
          <a:p>
            <a:r>
              <a:rPr lang="en-US" sz="2400" dirty="0" smtClean="0"/>
              <a:t>Women </a:t>
            </a:r>
            <a:r>
              <a:rPr lang="en-US" sz="2400" dirty="0"/>
              <a:t>barred from many unions; unite behind powerful leaders</a:t>
            </a:r>
          </a:p>
          <a:p>
            <a:r>
              <a:rPr lang="en-US" sz="2400" dirty="0" smtClean="0"/>
              <a:t>Mary </a:t>
            </a:r>
            <a:r>
              <a:rPr lang="en-US" sz="2400" dirty="0"/>
              <a:t>Harris Jones— most prominent organizer in women’s labor</a:t>
            </a:r>
          </a:p>
          <a:p>
            <a:pPr lvl="1"/>
            <a:r>
              <a:rPr lang="en-US" sz="2100" dirty="0" smtClean="0"/>
              <a:t>Works </a:t>
            </a:r>
            <a:r>
              <a:rPr lang="en-US" sz="2100" dirty="0"/>
              <a:t>for United Mine Workers </a:t>
            </a:r>
          </a:p>
          <a:p>
            <a:pPr lvl="1"/>
            <a:r>
              <a:rPr lang="en-US" sz="2100" dirty="0" smtClean="0"/>
              <a:t>Leads </a:t>
            </a:r>
            <a:r>
              <a:rPr lang="en-US" sz="2100" dirty="0"/>
              <a:t>children’s march</a:t>
            </a:r>
          </a:p>
          <a:p>
            <a:r>
              <a:rPr lang="en-US" sz="2400" dirty="0" smtClean="0"/>
              <a:t>Pauline </a:t>
            </a:r>
            <a:r>
              <a:rPr lang="en-US" sz="2400" dirty="0"/>
              <a:t>Newman—organizer for International </a:t>
            </a:r>
            <a:r>
              <a:rPr lang="en-US" sz="2400" dirty="0" smtClean="0"/>
              <a:t>Ladies</a:t>
            </a:r>
            <a:r>
              <a:rPr lang="en-US" sz="2400" dirty="0"/>
              <a:t>’ Garment Workers</a:t>
            </a:r>
          </a:p>
          <a:p>
            <a:r>
              <a:rPr lang="en-US" sz="2400" dirty="0" smtClean="0"/>
              <a:t>1911 </a:t>
            </a:r>
            <a:r>
              <a:rPr lang="en-US" sz="2400" dirty="0"/>
              <a:t>Triangle Shirtwaist factory fire results in </a:t>
            </a:r>
            <a:r>
              <a:rPr lang="en-US" sz="2400" dirty="0" smtClean="0"/>
              <a:t>public </a:t>
            </a:r>
            <a:r>
              <a:rPr lang="en-US" sz="2400" dirty="0"/>
              <a:t>outrage</a:t>
            </a: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500" dirty="0"/>
          </a:p>
          <a:p>
            <a:pPr marL="365760" lvl="1" indent="0">
              <a:buNone/>
            </a:pPr>
            <a:endParaRPr lang="en-US" sz="2100" dirty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lvl="1"/>
            <a:endParaRPr lang="en-US" sz="2100" dirty="0"/>
          </a:p>
          <a:p>
            <a:endParaRPr lang="en-US" sz="2400" dirty="0"/>
          </a:p>
          <a:p>
            <a:endParaRPr lang="en-US" sz="2700" dirty="0" smtClean="0"/>
          </a:p>
          <a:p>
            <a:endParaRPr lang="en-US" sz="2800" dirty="0"/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Strikes Turn Violent</a:t>
            </a:r>
          </a:p>
        </p:txBody>
      </p:sp>
    </p:spTree>
    <p:extLst>
      <p:ext uri="{BB962C8B-B14F-4D97-AF65-F5344CB8AC3E}">
        <p14:creationId xmlns:p14="http://schemas.microsoft.com/office/powerpoint/2010/main" val="3657953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Management and Government Pressure Unions</a:t>
            </a:r>
            <a:endParaRPr lang="en-US" sz="2800" dirty="0"/>
          </a:p>
          <a:p>
            <a:r>
              <a:rPr lang="en-US" sz="2400" dirty="0" smtClean="0"/>
              <a:t>Employers </a:t>
            </a:r>
            <a:r>
              <a:rPr lang="en-US" sz="2400" dirty="0"/>
              <a:t>forbid unions; turn Sherman Antitrust Act against labor</a:t>
            </a:r>
          </a:p>
          <a:p>
            <a:r>
              <a:rPr lang="en-US" sz="2400" dirty="0" smtClean="0"/>
              <a:t>Legal </a:t>
            </a:r>
            <a:r>
              <a:rPr lang="en-US" sz="2400" dirty="0"/>
              <a:t>limitations cripple unions, but membership rises</a:t>
            </a: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500" dirty="0"/>
          </a:p>
          <a:p>
            <a:pPr marL="365760" lvl="1" indent="0">
              <a:buNone/>
            </a:pPr>
            <a:endParaRPr lang="en-US" sz="2100" dirty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lvl="1"/>
            <a:endParaRPr lang="en-US" sz="2100" dirty="0"/>
          </a:p>
          <a:p>
            <a:endParaRPr lang="en-US" sz="2400" dirty="0"/>
          </a:p>
          <a:p>
            <a:endParaRPr lang="en-US" sz="2700" dirty="0" smtClean="0"/>
          </a:p>
          <a:p>
            <a:endParaRPr lang="en-US" sz="2800" dirty="0"/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Strikes Turn Violent</a:t>
            </a:r>
          </a:p>
        </p:txBody>
      </p:sp>
    </p:spTree>
    <p:extLst>
      <p:ext uri="{BB962C8B-B14F-4D97-AF65-F5344CB8AC3E}">
        <p14:creationId xmlns:p14="http://schemas.microsoft.com/office/powerpoint/2010/main" val="226191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Natural Resources Fuel Industrialization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The Growth of </a:t>
            </a:r>
            <a:r>
              <a:rPr lang="en-US" sz="2800" b="1" dirty="0" smtClean="0"/>
              <a:t>Industry</a:t>
            </a:r>
            <a:endParaRPr lang="en-US" sz="2800" dirty="0" smtClean="0"/>
          </a:p>
          <a:p>
            <a:r>
              <a:rPr lang="en-US" sz="2800" dirty="0" smtClean="0"/>
              <a:t>By </a:t>
            </a:r>
            <a:r>
              <a:rPr lang="en-US" sz="2800" dirty="0"/>
              <a:t>1920s, U.S. is world’s leading industrial power, due </a:t>
            </a:r>
            <a:r>
              <a:rPr lang="en-US" sz="2800" dirty="0" smtClean="0"/>
              <a:t>to:</a:t>
            </a:r>
          </a:p>
          <a:p>
            <a:pPr lvl="1"/>
            <a:r>
              <a:rPr lang="en-US" sz="2400" dirty="0" smtClean="0"/>
              <a:t>Wealth </a:t>
            </a:r>
            <a:r>
              <a:rPr lang="en-US" sz="2400" dirty="0"/>
              <a:t>of natural </a:t>
            </a:r>
            <a:r>
              <a:rPr lang="en-US" sz="2400" dirty="0" smtClean="0"/>
              <a:t>resources</a:t>
            </a:r>
          </a:p>
          <a:p>
            <a:pPr lvl="1"/>
            <a:r>
              <a:rPr lang="en-US" sz="2400" dirty="0" smtClean="0"/>
              <a:t>Government </a:t>
            </a:r>
            <a:r>
              <a:rPr lang="en-US" sz="2400" dirty="0"/>
              <a:t>support for </a:t>
            </a:r>
            <a:r>
              <a:rPr lang="en-US" sz="2400" dirty="0" smtClean="0"/>
              <a:t>business</a:t>
            </a:r>
          </a:p>
          <a:p>
            <a:pPr lvl="1"/>
            <a:r>
              <a:rPr lang="en-US" sz="2400" dirty="0" smtClean="0"/>
              <a:t>Growing </a:t>
            </a:r>
            <a:r>
              <a:rPr lang="en-US" sz="2400" dirty="0"/>
              <a:t>urban population</a:t>
            </a:r>
          </a:p>
          <a:p>
            <a:pPr lvl="1"/>
            <a:endParaRPr lang="en-US" dirty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3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8200" y="1752600"/>
            <a:ext cx="4117848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Black Gold</a:t>
            </a:r>
            <a:endParaRPr lang="en-US" sz="2800" dirty="0"/>
          </a:p>
          <a:p>
            <a:r>
              <a:rPr lang="en-US" sz="2400" dirty="0"/>
              <a:t>Pre-European arrival, Native Americans make fuel, medicine from oil </a:t>
            </a:r>
          </a:p>
          <a:p>
            <a:r>
              <a:rPr lang="en-US" sz="2400" u="sng" dirty="0"/>
              <a:t>1859, Edwin L. Drake successfully uses steam engine to drill for oil</a:t>
            </a:r>
          </a:p>
          <a:p>
            <a:r>
              <a:rPr lang="en-US" sz="2400" dirty="0"/>
              <a:t>Petroleum-refining industry first makes kerosene, then gasoline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Natural Resources Fuel Industrialization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20"/>
          <a:stretch/>
        </p:blipFill>
        <p:spPr>
          <a:xfrm>
            <a:off x="609600" y="1733550"/>
            <a:ext cx="3755571" cy="474345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4607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4111752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Bessemer Steel Process</a:t>
            </a:r>
            <a:endParaRPr lang="en-US" sz="2800" dirty="0"/>
          </a:p>
          <a:p>
            <a:r>
              <a:rPr lang="en-US" sz="2400" dirty="0"/>
              <a:t>Abundant deposits of coal, iron spur </a:t>
            </a:r>
            <a:r>
              <a:rPr lang="en-US" sz="2400" dirty="0" smtClean="0"/>
              <a:t>industry</a:t>
            </a:r>
          </a:p>
          <a:p>
            <a:r>
              <a:rPr lang="en-US" sz="2400" dirty="0" smtClean="0"/>
              <a:t>Bessemer </a:t>
            </a:r>
            <a:r>
              <a:rPr lang="en-US" sz="2400" dirty="0"/>
              <a:t>process </a:t>
            </a:r>
            <a:r>
              <a:rPr lang="en-US" sz="2400" u="sng" dirty="0"/>
              <a:t>puts air into iron to remove carbon to make </a:t>
            </a:r>
            <a:r>
              <a:rPr lang="en-US" sz="2400" u="sng" dirty="0" smtClean="0"/>
              <a:t>steel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Natural Resources Fuel Industrialization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1" y="1878724"/>
            <a:ext cx="3810000" cy="459827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1864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New Uses for Steel</a:t>
            </a:r>
            <a:endParaRPr lang="en-US" sz="2800" dirty="0"/>
          </a:p>
          <a:p>
            <a:r>
              <a:rPr lang="en-US" sz="2400" u="sng" dirty="0"/>
              <a:t>Steel used in railroads, barbed wire, farm </a:t>
            </a:r>
            <a:r>
              <a:rPr lang="en-US" sz="2400" u="sng" dirty="0" smtClean="0"/>
              <a:t>machines</a:t>
            </a:r>
          </a:p>
          <a:p>
            <a:r>
              <a:rPr lang="en-US" sz="2400" u="sng" dirty="0"/>
              <a:t>Changes construction: Brooklyn Bridge; steel-framed skyscrapers</a:t>
            </a: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Natural Resources Fuel Industrialization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3457575"/>
            <a:ext cx="47625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/>
              <a:t>The Power of Electricity</a:t>
            </a:r>
            <a:endParaRPr lang="en-US" sz="2800" dirty="0"/>
          </a:p>
          <a:p>
            <a:r>
              <a:rPr lang="en-US" sz="2800" dirty="0"/>
              <a:t>1876, </a:t>
            </a:r>
            <a:r>
              <a:rPr lang="en-US" sz="2800" u="sng" dirty="0"/>
              <a:t>Thomas Alva Edison </a:t>
            </a:r>
            <a:r>
              <a:rPr lang="en-US" sz="2800" dirty="0"/>
              <a:t>establishes first research </a:t>
            </a:r>
            <a:r>
              <a:rPr lang="en-US" sz="2800" dirty="0" smtClean="0"/>
              <a:t>laboratory</a:t>
            </a:r>
          </a:p>
          <a:p>
            <a:pPr lvl="1"/>
            <a:r>
              <a:rPr lang="en-US" sz="2500" dirty="0"/>
              <a:t>1880, patents </a:t>
            </a:r>
            <a:r>
              <a:rPr lang="en-US" sz="2500" u="sng" dirty="0"/>
              <a:t>incandescent light bulb</a:t>
            </a:r>
          </a:p>
          <a:p>
            <a:pPr lvl="1"/>
            <a:r>
              <a:rPr lang="en-US" sz="2500" u="sng" dirty="0" smtClean="0"/>
              <a:t>Creates </a:t>
            </a:r>
            <a:r>
              <a:rPr lang="en-US" sz="2500" u="sng" dirty="0"/>
              <a:t>system for electrical production, </a:t>
            </a:r>
            <a:r>
              <a:rPr lang="en-US" sz="2500" u="sng" dirty="0" smtClean="0"/>
              <a:t>distribution</a:t>
            </a:r>
          </a:p>
          <a:p>
            <a:r>
              <a:rPr lang="en-US" sz="2800" u="sng" dirty="0"/>
              <a:t>Electricity changes business</a:t>
            </a:r>
            <a:r>
              <a:rPr lang="en-US" sz="2800" dirty="0"/>
              <a:t>; by 1890, runs numerous machines</a:t>
            </a:r>
          </a:p>
          <a:p>
            <a:r>
              <a:rPr lang="en-US" sz="2800" dirty="0"/>
              <a:t>Becomes available in homes; encourages invention of appliances</a:t>
            </a:r>
          </a:p>
          <a:p>
            <a:r>
              <a:rPr lang="en-US" sz="2800" dirty="0"/>
              <a:t>Allows manufacturers to locate plants </a:t>
            </a:r>
            <a:r>
              <a:rPr lang="en-US" sz="2800" dirty="0" smtClean="0"/>
              <a:t>anyplace</a:t>
            </a:r>
            <a:r>
              <a:rPr lang="en-US" sz="2800" dirty="0"/>
              <a:t>; </a:t>
            </a:r>
            <a:r>
              <a:rPr lang="en-US" sz="2800" u="sng" dirty="0"/>
              <a:t>industry </a:t>
            </a:r>
            <a:r>
              <a:rPr lang="en-US" sz="2800" u="sng" dirty="0" smtClean="0"/>
              <a:t>grows </a:t>
            </a:r>
            <a:endParaRPr lang="en-US" sz="2800" u="sng" dirty="0"/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Inventions Promote Change</a:t>
            </a:r>
          </a:p>
        </p:txBody>
      </p:sp>
    </p:spTree>
    <p:extLst>
      <p:ext uri="{BB962C8B-B14F-4D97-AF65-F5344CB8AC3E}">
        <p14:creationId xmlns:p14="http://schemas.microsoft.com/office/powerpoint/2010/main" val="17721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Pullman</a:t>
            </a:r>
            <a:endParaRPr lang="en-US" sz="2800" dirty="0"/>
          </a:p>
          <a:p>
            <a:r>
              <a:rPr lang="en-US" sz="2800" dirty="0"/>
              <a:t>1880, </a:t>
            </a:r>
            <a:r>
              <a:rPr lang="en-US" sz="2800" u="sng" dirty="0"/>
              <a:t>George M. Pullman builds railcar factory </a:t>
            </a:r>
            <a:r>
              <a:rPr lang="en-US" sz="2800" dirty="0"/>
              <a:t>on Illinois prairie</a:t>
            </a:r>
          </a:p>
          <a:p>
            <a:r>
              <a:rPr lang="en-US" sz="2800" dirty="0"/>
              <a:t>Pullman </a:t>
            </a:r>
            <a:r>
              <a:rPr lang="en-US" sz="2800" u="sng" dirty="0"/>
              <a:t>provides for workers</a:t>
            </a:r>
            <a:r>
              <a:rPr lang="en-US" sz="2800" dirty="0"/>
              <a:t>: housing, doctors, shops, sports field</a:t>
            </a:r>
          </a:p>
          <a:p>
            <a:r>
              <a:rPr lang="en-US" sz="2800" u="sng" dirty="0"/>
              <a:t>Company tightly controls residents to ensure stable work force</a:t>
            </a:r>
          </a:p>
          <a:p>
            <a:pPr marL="365760" lvl="1" indent="0">
              <a:buNone/>
            </a:pPr>
            <a:endParaRPr lang="en-US" sz="2100" dirty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lvl="1"/>
            <a:endParaRPr lang="en-US" sz="2100" dirty="0"/>
          </a:p>
          <a:p>
            <a:endParaRPr lang="en-US" sz="2400" dirty="0"/>
          </a:p>
          <a:p>
            <a:endParaRPr lang="en-US" sz="2700" dirty="0" smtClean="0"/>
          </a:p>
          <a:p>
            <a:endParaRPr lang="en-US" sz="2800" dirty="0"/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Opportunities and Opportunists</a:t>
            </a:r>
          </a:p>
        </p:txBody>
      </p:sp>
    </p:spTree>
    <p:extLst>
      <p:ext uri="{BB962C8B-B14F-4D97-AF65-F5344CB8AC3E}">
        <p14:creationId xmlns:p14="http://schemas.microsoft.com/office/powerpoint/2010/main" val="14400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/>
              <a:t>Carnegie Makes a Fortune</a:t>
            </a:r>
            <a:endParaRPr lang="en-US" sz="2800" dirty="0"/>
          </a:p>
          <a:p>
            <a:r>
              <a:rPr lang="en-US" sz="2800" u="sng" dirty="0" smtClean="0"/>
              <a:t>Andrew </a:t>
            </a:r>
            <a:r>
              <a:rPr lang="en-US" sz="2800" u="sng" dirty="0"/>
              <a:t>Carnegie one of first moguls to make own </a:t>
            </a:r>
            <a:r>
              <a:rPr lang="en-US" sz="2800" u="sng" dirty="0" smtClean="0"/>
              <a:t>fortune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/>
              <a:t>New Business Strategies</a:t>
            </a:r>
            <a:endParaRPr lang="en-US" sz="2800" dirty="0"/>
          </a:p>
          <a:p>
            <a:r>
              <a:rPr lang="en-US" sz="2800" dirty="0"/>
              <a:t>Carnegie searches for ways to make better products more cheaply</a:t>
            </a:r>
          </a:p>
          <a:p>
            <a:r>
              <a:rPr lang="en-US" sz="2800" dirty="0"/>
              <a:t>Hires talented staff; offers company stock; promotes competition</a:t>
            </a:r>
          </a:p>
          <a:p>
            <a:r>
              <a:rPr lang="en-US" sz="2800" u="sng" dirty="0"/>
              <a:t>Uses vertical integration—buys out suppliers to control materials</a:t>
            </a:r>
          </a:p>
          <a:p>
            <a:r>
              <a:rPr lang="en-US" sz="2800" dirty="0"/>
              <a:t>Through </a:t>
            </a:r>
            <a:r>
              <a:rPr lang="en-US" sz="2800" u="sng" dirty="0"/>
              <a:t>horizontal integration merges with competing companies</a:t>
            </a:r>
          </a:p>
          <a:p>
            <a:r>
              <a:rPr lang="en-US" sz="2800" dirty="0"/>
              <a:t>Carnegie controls almost entire steel industry</a:t>
            </a: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500" dirty="0"/>
          </a:p>
          <a:p>
            <a:pPr marL="365760" lvl="1" indent="0">
              <a:buNone/>
            </a:pPr>
            <a:endParaRPr lang="en-US" sz="2100" dirty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lvl="1"/>
            <a:endParaRPr lang="en-US" sz="2100" dirty="0"/>
          </a:p>
          <a:p>
            <a:endParaRPr lang="en-US" sz="2400" dirty="0"/>
          </a:p>
          <a:p>
            <a:endParaRPr lang="en-US" sz="2700" dirty="0" smtClean="0"/>
          </a:p>
          <a:p>
            <a:endParaRPr lang="en-US" sz="2800" dirty="0"/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Carnegie’s Innovations</a:t>
            </a:r>
          </a:p>
        </p:txBody>
      </p:sp>
    </p:spTree>
    <p:extLst>
      <p:ext uri="{BB962C8B-B14F-4D97-AF65-F5344CB8AC3E}">
        <p14:creationId xmlns:p14="http://schemas.microsoft.com/office/powerpoint/2010/main" val="119743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b="1" dirty="0"/>
              <a:t>Principles of Social Darwinism</a:t>
            </a:r>
            <a:endParaRPr lang="en-US" sz="2800" dirty="0"/>
          </a:p>
          <a:p>
            <a:r>
              <a:rPr lang="en-US" sz="2800" u="sng" dirty="0" smtClean="0"/>
              <a:t>Darwin’s </a:t>
            </a:r>
            <a:r>
              <a:rPr lang="en-US" sz="2800" u="sng" dirty="0"/>
              <a:t>theory of biological evolution: the best-adapted survive</a:t>
            </a:r>
          </a:p>
          <a:p>
            <a:r>
              <a:rPr lang="en-US" sz="2800" u="sng" dirty="0" smtClean="0"/>
              <a:t>Social </a:t>
            </a:r>
            <a:r>
              <a:rPr lang="en-US" sz="2800" u="sng" dirty="0"/>
              <a:t>Darwinism, or social evolution, based on Darwin’s theory</a:t>
            </a:r>
          </a:p>
          <a:p>
            <a:r>
              <a:rPr lang="en-US" sz="2800" dirty="0" smtClean="0"/>
              <a:t>Economists </a:t>
            </a:r>
            <a:r>
              <a:rPr lang="en-US" sz="2800" dirty="0"/>
              <a:t>use Social Darwinism to justify doctrine of laissez </a:t>
            </a:r>
            <a:r>
              <a:rPr lang="en-US" sz="2800" dirty="0" smtClean="0"/>
              <a:t>faire</a:t>
            </a:r>
          </a:p>
          <a:p>
            <a:pPr marL="0" indent="0">
              <a:buNone/>
            </a:pPr>
            <a:endParaRPr lang="en-US" sz="1500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sz="2800" b="1" dirty="0"/>
              <a:t>A New Definition of </a:t>
            </a:r>
            <a:r>
              <a:rPr lang="en-US" sz="2800" b="1" dirty="0" smtClean="0"/>
              <a:t>Success</a:t>
            </a:r>
          </a:p>
          <a:p>
            <a:r>
              <a:rPr lang="en-US" sz="2800" u="sng" dirty="0"/>
              <a:t>Idea of survival, success of the most capable appeals to wealthy</a:t>
            </a:r>
          </a:p>
          <a:p>
            <a:r>
              <a:rPr lang="en-US" sz="2800" u="sng" dirty="0"/>
              <a:t>Notion of individual responsibility in line with Protestant ethic</a:t>
            </a:r>
          </a:p>
          <a:p>
            <a:r>
              <a:rPr lang="en-US" sz="2800" u="sng" dirty="0"/>
              <a:t>See riches as sign of God’s favor; poor must be lazy, inferior</a:t>
            </a: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500" dirty="0"/>
          </a:p>
          <a:p>
            <a:pPr marL="365760" lvl="1" indent="0">
              <a:buNone/>
            </a:pPr>
            <a:endParaRPr lang="en-US" sz="2100" dirty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lvl="1"/>
            <a:endParaRPr lang="en-US" sz="2100" dirty="0"/>
          </a:p>
          <a:p>
            <a:endParaRPr lang="en-US" sz="2400" dirty="0"/>
          </a:p>
          <a:p>
            <a:endParaRPr lang="en-US" sz="2700" dirty="0" smtClean="0"/>
          </a:p>
          <a:p>
            <a:endParaRPr lang="en-US" sz="2800" dirty="0"/>
          </a:p>
          <a:p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Social Darwinism and Business</a:t>
            </a:r>
          </a:p>
        </p:txBody>
      </p:sp>
    </p:spTree>
    <p:extLst>
      <p:ext uri="{BB962C8B-B14F-4D97-AF65-F5344CB8AC3E}">
        <p14:creationId xmlns:p14="http://schemas.microsoft.com/office/powerpoint/2010/main" val="109163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479</TotalTime>
  <Words>824</Words>
  <Application>Microsoft Office PowerPoint</Application>
  <PresentationFormat>On-screen Show (4:3)</PresentationFormat>
  <Paragraphs>283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The Growth of Industry</vt:lpstr>
      <vt:lpstr>Natural Resources Fuel Industrialization</vt:lpstr>
      <vt:lpstr>Natural Resources Fuel Industrialization</vt:lpstr>
      <vt:lpstr>Natural Resources Fuel Industrialization</vt:lpstr>
      <vt:lpstr>Natural Resources Fuel Industrialization</vt:lpstr>
      <vt:lpstr>Inventions Promote Change</vt:lpstr>
      <vt:lpstr>Opportunities and Opportunists</vt:lpstr>
      <vt:lpstr>Carnegie’s Innovations</vt:lpstr>
      <vt:lpstr>Social Darwinism and Business</vt:lpstr>
      <vt:lpstr>Fewer Control More</vt:lpstr>
      <vt:lpstr>Labor Unions Emerge</vt:lpstr>
      <vt:lpstr>PowerPoint Presentation</vt:lpstr>
      <vt:lpstr>Labor Unions Emerge</vt:lpstr>
      <vt:lpstr>Union Movements Diverge</vt:lpstr>
      <vt:lpstr>Union Movements Diverge</vt:lpstr>
      <vt:lpstr>Strikes Turn Violent</vt:lpstr>
      <vt:lpstr>Strikes Turn Violent</vt:lpstr>
      <vt:lpstr>Strikes Turn Violent</vt:lpstr>
      <vt:lpstr>Strikes Turn Violent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Growth of Industry</dc:title>
  <dc:creator>Angela</dc:creator>
  <cp:lastModifiedBy>VanVactor, Katie</cp:lastModifiedBy>
  <cp:revision>12</cp:revision>
  <dcterms:created xsi:type="dcterms:W3CDTF">2012-02-02T09:37:56Z</dcterms:created>
  <dcterms:modified xsi:type="dcterms:W3CDTF">2012-12-10T19:03:24Z</dcterms:modified>
</cp:coreProperties>
</file>