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handoutMasterIdLst>
    <p:handoutMasterId r:id="rId26"/>
  </p:handout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87" r:id="rId11"/>
    <p:sldId id="288" r:id="rId12"/>
    <p:sldId id="293" r:id="rId13"/>
    <p:sldId id="290" r:id="rId14"/>
    <p:sldId id="291" r:id="rId15"/>
    <p:sldId id="292" r:id="rId16"/>
    <p:sldId id="272" r:id="rId17"/>
    <p:sldId id="273" r:id="rId18"/>
    <p:sldId id="275" r:id="rId19"/>
    <p:sldId id="277" r:id="rId20"/>
    <p:sldId id="278" r:id="rId21"/>
    <p:sldId id="282" r:id="rId22"/>
    <p:sldId id="283" r:id="rId23"/>
    <p:sldId id="285" r:id="rId24"/>
    <p:sldId id="286" r:id="rId25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863D3-1ACA-4310-A348-9F1DB9CC3452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CF842-9CAB-46A1-A060-8F66DA143A9C}">
      <dgm:prSet phldrT="[Text]" custT="1"/>
      <dgm:spPr/>
      <dgm:t>
        <a:bodyPr/>
        <a:lstStyle/>
        <a:p>
          <a:r>
            <a:rPr lang="en-US" sz="2000" b="1" dirty="0" smtClean="0">
              <a:latin typeface="Futura Hv" pitchFamily="34" charset="0"/>
            </a:rPr>
            <a:t>Native American Plants Taken to Europe</a:t>
          </a:r>
          <a:endParaRPr lang="en-US" sz="2000" b="1" dirty="0">
            <a:latin typeface="Futura Hv" pitchFamily="34" charset="0"/>
          </a:endParaRPr>
        </a:p>
      </dgm:t>
    </dgm:pt>
    <dgm:pt modelId="{60FF3E4C-848F-4B8C-96E2-084F03A0CBB4}" type="parTrans" cxnId="{80F897C7-F51A-4B34-8882-E94702E7A182}">
      <dgm:prSet/>
      <dgm:spPr/>
      <dgm:t>
        <a:bodyPr/>
        <a:lstStyle/>
        <a:p>
          <a:endParaRPr lang="en-US"/>
        </a:p>
      </dgm:t>
    </dgm:pt>
    <dgm:pt modelId="{81F068D7-6999-40A0-A876-EE2772F42B77}" type="sibTrans" cxnId="{80F897C7-F51A-4B34-8882-E94702E7A182}">
      <dgm:prSet/>
      <dgm:spPr/>
      <dgm:t>
        <a:bodyPr/>
        <a:lstStyle/>
        <a:p>
          <a:endParaRPr lang="en-US"/>
        </a:p>
      </dgm:t>
    </dgm:pt>
    <dgm:pt modelId="{AFAD53D7-1458-46AF-97C5-5144678DA056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Beans</a:t>
          </a:r>
          <a:endParaRPr lang="en-US" sz="2600" dirty="0">
            <a:latin typeface="Futura Hv" pitchFamily="34" charset="0"/>
          </a:endParaRPr>
        </a:p>
      </dgm:t>
    </dgm:pt>
    <dgm:pt modelId="{F4D24B60-0FC1-4A8E-8153-7939A3C31032}" type="parTrans" cxnId="{4C18416F-B71F-4446-844A-34C0945AC32C}">
      <dgm:prSet/>
      <dgm:spPr/>
      <dgm:t>
        <a:bodyPr/>
        <a:lstStyle/>
        <a:p>
          <a:endParaRPr lang="en-US"/>
        </a:p>
      </dgm:t>
    </dgm:pt>
    <dgm:pt modelId="{1A6282E9-B05B-4CD7-AEE6-10FF972CC1F5}" type="sibTrans" cxnId="{4C18416F-B71F-4446-844A-34C0945AC32C}">
      <dgm:prSet/>
      <dgm:spPr/>
      <dgm:t>
        <a:bodyPr/>
        <a:lstStyle/>
        <a:p>
          <a:endParaRPr lang="en-US"/>
        </a:p>
      </dgm:t>
    </dgm:pt>
    <dgm:pt modelId="{42105C46-2A1B-4666-8103-B99D547C33A9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Tomato</a:t>
          </a:r>
          <a:endParaRPr lang="en-US" sz="2600" dirty="0">
            <a:latin typeface="Futura Hv" pitchFamily="34" charset="0"/>
          </a:endParaRPr>
        </a:p>
      </dgm:t>
    </dgm:pt>
    <dgm:pt modelId="{833D3366-17FE-4F39-8E7F-38B3D12235F9}" type="parTrans" cxnId="{634C716E-0341-45CE-A912-A218CABD17BA}">
      <dgm:prSet/>
      <dgm:spPr/>
      <dgm:t>
        <a:bodyPr/>
        <a:lstStyle/>
        <a:p>
          <a:endParaRPr lang="en-US"/>
        </a:p>
      </dgm:t>
    </dgm:pt>
    <dgm:pt modelId="{9C7C7244-B211-4F3E-A381-35CAC243DCEE}" type="sibTrans" cxnId="{634C716E-0341-45CE-A912-A218CABD17BA}">
      <dgm:prSet/>
      <dgm:spPr/>
      <dgm:t>
        <a:bodyPr/>
        <a:lstStyle/>
        <a:p>
          <a:endParaRPr lang="en-US"/>
        </a:p>
      </dgm:t>
    </dgm:pt>
    <dgm:pt modelId="{BE55873B-3B34-446F-8FB4-300CBCE431C2}">
      <dgm:prSet phldrT="[Text]" custT="1"/>
      <dgm:spPr/>
      <dgm:t>
        <a:bodyPr/>
        <a:lstStyle/>
        <a:p>
          <a:r>
            <a:rPr lang="en-US" sz="2000" b="1" dirty="0" smtClean="0">
              <a:latin typeface="Futura Hv" pitchFamily="34" charset="0"/>
            </a:rPr>
            <a:t>Old World Plants Brought to America</a:t>
          </a:r>
          <a:endParaRPr lang="en-US" sz="2000" b="1" dirty="0"/>
        </a:p>
      </dgm:t>
    </dgm:pt>
    <dgm:pt modelId="{076DC475-F5CB-4C88-9C90-A2E3814A24B6}" type="parTrans" cxnId="{FA28BF72-AF63-48DA-BDA3-8C1B3B536CDE}">
      <dgm:prSet/>
      <dgm:spPr/>
      <dgm:t>
        <a:bodyPr/>
        <a:lstStyle/>
        <a:p>
          <a:endParaRPr lang="en-US"/>
        </a:p>
      </dgm:t>
    </dgm:pt>
    <dgm:pt modelId="{1959A975-9716-4C5C-AA91-7C3550A41BFC}" type="sibTrans" cxnId="{FA28BF72-AF63-48DA-BDA3-8C1B3B536CDE}">
      <dgm:prSet/>
      <dgm:spPr/>
      <dgm:t>
        <a:bodyPr/>
        <a:lstStyle/>
        <a:p>
          <a:endParaRPr lang="en-US"/>
        </a:p>
      </dgm:t>
    </dgm:pt>
    <dgm:pt modelId="{DDD8ECDC-EE5A-402A-90EF-102E29107503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Apple</a:t>
          </a:r>
          <a:endParaRPr lang="en-US" sz="2600" dirty="0">
            <a:latin typeface="Futura Hv" pitchFamily="34" charset="0"/>
          </a:endParaRPr>
        </a:p>
      </dgm:t>
    </dgm:pt>
    <dgm:pt modelId="{8191F909-5E74-408F-8995-9B25261DCB7B}" type="parTrans" cxnId="{5AB25E0B-A800-4652-8175-3E0BEAE7324E}">
      <dgm:prSet/>
      <dgm:spPr/>
      <dgm:t>
        <a:bodyPr/>
        <a:lstStyle/>
        <a:p>
          <a:endParaRPr lang="en-US"/>
        </a:p>
      </dgm:t>
    </dgm:pt>
    <dgm:pt modelId="{991AE96D-CF4D-4E60-9382-171B0179831B}" type="sibTrans" cxnId="{5AB25E0B-A800-4652-8175-3E0BEAE7324E}">
      <dgm:prSet/>
      <dgm:spPr/>
      <dgm:t>
        <a:bodyPr/>
        <a:lstStyle/>
        <a:p>
          <a:endParaRPr lang="en-US"/>
        </a:p>
      </dgm:t>
    </dgm:pt>
    <dgm:pt modelId="{8AC1B5C6-53C7-4701-99E4-D0690B553D4F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Cabbage</a:t>
          </a:r>
          <a:endParaRPr lang="en-US" sz="2600" dirty="0">
            <a:latin typeface="Futura Hv" pitchFamily="34" charset="0"/>
          </a:endParaRPr>
        </a:p>
      </dgm:t>
    </dgm:pt>
    <dgm:pt modelId="{46CA7FDC-230B-4A84-A482-48DB70DEBA22}" type="parTrans" cxnId="{6ACB72F6-6E4A-43D6-A7F6-9F7821A8CBF8}">
      <dgm:prSet/>
      <dgm:spPr/>
      <dgm:t>
        <a:bodyPr/>
        <a:lstStyle/>
        <a:p>
          <a:endParaRPr lang="en-US"/>
        </a:p>
      </dgm:t>
    </dgm:pt>
    <dgm:pt modelId="{18F4A929-624D-4E7F-AE7E-E79FCC0048C5}" type="sibTrans" cxnId="{6ACB72F6-6E4A-43D6-A7F6-9F7821A8CBF8}">
      <dgm:prSet/>
      <dgm:spPr/>
      <dgm:t>
        <a:bodyPr/>
        <a:lstStyle/>
        <a:p>
          <a:endParaRPr lang="en-US"/>
        </a:p>
      </dgm:t>
    </dgm:pt>
    <dgm:pt modelId="{7C0E212E-011C-4A7F-8071-68B1EDECB4DB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Maize</a:t>
          </a:r>
          <a:endParaRPr lang="en-US" sz="2600" dirty="0">
            <a:latin typeface="Futura Hv" pitchFamily="34" charset="0"/>
          </a:endParaRPr>
        </a:p>
      </dgm:t>
    </dgm:pt>
    <dgm:pt modelId="{728BAD64-584C-4E9B-BA10-69762281D1F3}" type="parTrans" cxnId="{A75D44CC-15C9-4ADB-A038-98170AFD0827}">
      <dgm:prSet/>
      <dgm:spPr/>
      <dgm:t>
        <a:bodyPr/>
        <a:lstStyle/>
        <a:p>
          <a:endParaRPr lang="en-US"/>
        </a:p>
      </dgm:t>
    </dgm:pt>
    <dgm:pt modelId="{39562E0C-CC2D-4D49-B5E6-B62E5EBD1027}" type="sibTrans" cxnId="{A75D44CC-15C9-4ADB-A038-98170AFD0827}">
      <dgm:prSet/>
      <dgm:spPr/>
      <dgm:t>
        <a:bodyPr/>
        <a:lstStyle/>
        <a:p>
          <a:endParaRPr lang="en-US"/>
        </a:p>
      </dgm:t>
    </dgm:pt>
    <dgm:pt modelId="{D1875691-5549-4018-A153-FFC96B4A3AC6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Pumpkin</a:t>
          </a:r>
          <a:endParaRPr lang="en-US" sz="2600" dirty="0">
            <a:latin typeface="Futura Hv" pitchFamily="34" charset="0"/>
          </a:endParaRPr>
        </a:p>
      </dgm:t>
    </dgm:pt>
    <dgm:pt modelId="{D5F43BC8-848A-4587-8EFB-435257BCAC79}" type="parTrans" cxnId="{814F2F6C-824B-41C6-B200-1B449BD7A283}">
      <dgm:prSet/>
      <dgm:spPr/>
      <dgm:t>
        <a:bodyPr/>
        <a:lstStyle/>
        <a:p>
          <a:endParaRPr lang="en-US"/>
        </a:p>
      </dgm:t>
    </dgm:pt>
    <dgm:pt modelId="{24EF0DC7-000D-43BE-AE46-A5A5811E2C93}" type="sibTrans" cxnId="{814F2F6C-824B-41C6-B200-1B449BD7A283}">
      <dgm:prSet/>
      <dgm:spPr/>
      <dgm:t>
        <a:bodyPr/>
        <a:lstStyle/>
        <a:p>
          <a:endParaRPr lang="en-US"/>
        </a:p>
      </dgm:t>
    </dgm:pt>
    <dgm:pt modelId="{232D0EA4-688A-4734-8936-DDBC3F8840BE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Squash</a:t>
          </a:r>
          <a:endParaRPr lang="en-US" sz="2600" dirty="0">
            <a:latin typeface="Futura Hv" pitchFamily="34" charset="0"/>
          </a:endParaRPr>
        </a:p>
      </dgm:t>
    </dgm:pt>
    <dgm:pt modelId="{D1C0B57E-C23E-4DE5-B900-9EE1F47925C1}" type="parTrans" cxnId="{09D69083-DDE7-4B1E-BCB2-30DDB738768E}">
      <dgm:prSet/>
      <dgm:spPr/>
      <dgm:t>
        <a:bodyPr/>
        <a:lstStyle/>
        <a:p>
          <a:endParaRPr lang="en-US"/>
        </a:p>
      </dgm:t>
    </dgm:pt>
    <dgm:pt modelId="{E54F9F7D-B3D5-4D47-A26C-875919D26EE6}" type="sibTrans" cxnId="{09D69083-DDE7-4B1E-BCB2-30DDB738768E}">
      <dgm:prSet/>
      <dgm:spPr/>
      <dgm:t>
        <a:bodyPr/>
        <a:lstStyle/>
        <a:p>
          <a:endParaRPr lang="en-US"/>
        </a:p>
      </dgm:t>
    </dgm:pt>
    <dgm:pt modelId="{7CAC3288-336C-40F3-8772-48355241EEE0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Potato</a:t>
          </a:r>
          <a:endParaRPr lang="en-US" sz="2600" dirty="0">
            <a:latin typeface="Futura Hv" pitchFamily="34" charset="0"/>
          </a:endParaRPr>
        </a:p>
      </dgm:t>
    </dgm:pt>
    <dgm:pt modelId="{F8C9EFF6-AB18-447C-B433-FE5AE98E8A3B}" type="parTrans" cxnId="{2ECA6006-63F6-431A-A29D-2E9A77DE87EB}">
      <dgm:prSet/>
      <dgm:spPr/>
      <dgm:t>
        <a:bodyPr/>
        <a:lstStyle/>
        <a:p>
          <a:endParaRPr lang="en-US"/>
        </a:p>
      </dgm:t>
    </dgm:pt>
    <dgm:pt modelId="{8A9FA273-9505-4778-A849-57AE399FAB01}" type="sibTrans" cxnId="{2ECA6006-63F6-431A-A29D-2E9A77DE87EB}">
      <dgm:prSet/>
      <dgm:spPr/>
      <dgm:t>
        <a:bodyPr/>
        <a:lstStyle/>
        <a:p>
          <a:endParaRPr lang="en-US"/>
        </a:p>
      </dgm:t>
    </dgm:pt>
    <dgm:pt modelId="{97BAB728-412D-4D03-9129-34ACF476C681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Tobacco</a:t>
          </a:r>
          <a:endParaRPr lang="en-US" sz="2600" dirty="0">
            <a:latin typeface="Futura Hv" pitchFamily="34" charset="0"/>
          </a:endParaRPr>
        </a:p>
      </dgm:t>
    </dgm:pt>
    <dgm:pt modelId="{06457145-F27E-48B0-A4ED-E3ADC8B9C1A9}" type="parTrans" cxnId="{4DBC2D48-D2E5-4416-9349-19CC9A0089C5}">
      <dgm:prSet/>
      <dgm:spPr/>
      <dgm:t>
        <a:bodyPr/>
        <a:lstStyle/>
        <a:p>
          <a:endParaRPr lang="en-US"/>
        </a:p>
      </dgm:t>
    </dgm:pt>
    <dgm:pt modelId="{B16A31E8-ACDA-4F91-A988-AB28A2A57B5C}" type="sibTrans" cxnId="{4DBC2D48-D2E5-4416-9349-19CC9A0089C5}">
      <dgm:prSet/>
      <dgm:spPr/>
      <dgm:t>
        <a:bodyPr/>
        <a:lstStyle/>
        <a:p>
          <a:endParaRPr lang="en-US"/>
        </a:p>
      </dgm:t>
    </dgm:pt>
    <dgm:pt modelId="{E650403A-8343-4FE8-8392-E274E6C72081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Olive</a:t>
          </a:r>
          <a:endParaRPr lang="en-US" sz="2600" dirty="0">
            <a:latin typeface="Futura Hv" pitchFamily="34" charset="0"/>
          </a:endParaRPr>
        </a:p>
      </dgm:t>
    </dgm:pt>
    <dgm:pt modelId="{0C5034A8-DDD7-4DC9-84B1-472EE3248EE1}" type="parTrans" cxnId="{15D47753-D038-451F-9484-1D61A0A046BC}">
      <dgm:prSet/>
      <dgm:spPr/>
      <dgm:t>
        <a:bodyPr/>
        <a:lstStyle/>
        <a:p>
          <a:endParaRPr lang="en-US"/>
        </a:p>
      </dgm:t>
    </dgm:pt>
    <dgm:pt modelId="{2B6C9E8D-EDE5-4B66-8916-074490BF2160}" type="sibTrans" cxnId="{15D47753-D038-451F-9484-1D61A0A046BC}">
      <dgm:prSet/>
      <dgm:spPr/>
      <dgm:t>
        <a:bodyPr/>
        <a:lstStyle/>
        <a:p>
          <a:endParaRPr lang="en-US"/>
        </a:p>
      </dgm:t>
    </dgm:pt>
    <dgm:pt modelId="{088B31F0-57CB-47E7-AB68-11623908F1A7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Plum</a:t>
          </a:r>
          <a:endParaRPr lang="en-US" sz="2600" dirty="0">
            <a:latin typeface="Futura Hv" pitchFamily="34" charset="0"/>
          </a:endParaRPr>
        </a:p>
      </dgm:t>
    </dgm:pt>
    <dgm:pt modelId="{82F2F70B-7A5C-4361-B04C-D3527EC9D4D9}" type="parTrans" cxnId="{FC2D8FA8-C8CF-4F21-A596-266B7C307065}">
      <dgm:prSet/>
      <dgm:spPr/>
      <dgm:t>
        <a:bodyPr/>
        <a:lstStyle/>
        <a:p>
          <a:endParaRPr lang="en-US"/>
        </a:p>
      </dgm:t>
    </dgm:pt>
    <dgm:pt modelId="{30F664B4-FE93-42C9-BC60-342F53DA4306}" type="sibTrans" cxnId="{FC2D8FA8-C8CF-4F21-A596-266B7C307065}">
      <dgm:prSet/>
      <dgm:spPr/>
      <dgm:t>
        <a:bodyPr/>
        <a:lstStyle/>
        <a:p>
          <a:endParaRPr lang="en-US"/>
        </a:p>
      </dgm:t>
    </dgm:pt>
    <dgm:pt modelId="{C2CAA975-796E-4D7A-AE61-BC57611715D4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Lemon</a:t>
          </a:r>
          <a:endParaRPr lang="en-US" sz="2600" dirty="0">
            <a:latin typeface="Futura Hv" pitchFamily="34" charset="0"/>
          </a:endParaRPr>
        </a:p>
      </dgm:t>
    </dgm:pt>
    <dgm:pt modelId="{76980C2D-29EA-4620-8FE4-88436335383B}" type="parTrans" cxnId="{19ADAF6E-62D7-4A4B-B583-49C526474C85}">
      <dgm:prSet/>
      <dgm:spPr/>
      <dgm:t>
        <a:bodyPr/>
        <a:lstStyle/>
        <a:p>
          <a:endParaRPr lang="en-US"/>
        </a:p>
      </dgm:t>
    </dgm:pt>
    <dgm:pt modelId="{21C478F1-A03C-4420-B7F3-90664033194E}" type="sibTrans" cxnId="{19ADAF6E-62D7-4A4B-B583-49C526474C85}">
      <dgm:prSet/>
      <dgm:spPr/>
      <dgm:t>
        <a:bodyPr/>
        <a:lstStyle/>
        <a:p>
          <a:endParaRPr lang="en-US"/>
        </a:p>
      </dgm:t>
    </dgm:pt>
    <dgm:pt modelId="{F07DB1A3-7E62-4617-AE9A-D105158668F6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Grapefruit</a:t>
          </a:r>
          <a:endParaRPr lang="en-US" sz="2600" dirty="0">
            <a:latin typeface="Futura Hv" pitchFamily="34" charset="0"/>
          </a:endParaRPr>
        </a:p>
      </dgm:t>
    </dgm:pt>
    <dgm:pt modelId="{7C198150-99C3-4000-ABCC-134DB8A396B5}" type="parTrans" cxnId="{E8AAB30F-5247-4C0D-89F8-386C09563EE5}">
      <dgm:prSet/>
      <dgm:spPr/>
      <dgm:t>
        <a:bodyPr/>
        <a:lstStyle/>
        <a:p>
          <a:endParaRPr lang="en-US"/>
        </a:p>
      </dgm:t>
    </dgm:pt>
    <dgm:pt modelId="{C936D9F7-D365-4182-A695-34AF3CA85FCA}" type="sibTrans" cxnId="{E8AAB30F-5247-4C0D-89F8-386C09563EE5}">
      <dgm:prSet/>
      <dgm:spPr/>
      <dgm:t>
        <a:bodyPr/>
        <a:lstStyle/>
        <a:p>
          <a:endParaRPr lang="en-US"/>
        </a:p>
      </dgm:t>
    </dgm:pt>
    <dgm:pt modelId="{CB615C39-9150-40E3-BAF3-4CF95AD9BE48}">
      <dgm:prSet phldrT="[Text]" custT="1"/>
      <dgm:spPr/>
      <dgm:t>
        <a:bodyPr/>
        <a:lstStyle/>
        <a:p>
          <a:r>
            <a:rPr lang="en-US" sz="2600" dirty="0" smtClean="0">
              <a:latin typeface="Futura Hv" pitchFamily="34" charset="0"/>
            </a:rPr>
            <a:t>Sugarcane</a:t>
          </a:r>
          <a:endParaRPr lang="en-US" sz="2600" dirty="0">
            <a:latin typeface="Futura Hv" pitchFamily="34" charset="0"/>
          </a:endParaRPr>
        </a:p>
      </dgm:t>
    </dgm:pt>
    <dgm:pt modelId="{35DEE4AC-0E1C-48E2-BFE9-D4794CF3181E}" type="parTrans" cxnId="{28151480-527F-42F6-B965-5012AFD8F735}">
      <dgm:prSet/>
      <dgm:spPr/>
      <dgm:t>
        <a:bodyPr/>
        <a:lstStyle/>
        <a:p>
          <a:endParaRPr lang="en-US"/>
        </a:p>
      </dgm:t>
    </dgm:pt>
    <dgm:pt modelId="{5B9A7F65-DEBC-4205-A408-53F7200C6B4F}" type="sibTrans" cxnId="{28151480-527F-42F6-B965-5012AFD8F735}">
      <dgm:prSet/>
      <dgm:spPr/>
      <dgm:t>
        <a:bodyPr/>
        <a:lstStyle/>
        <a:p>
          <a:endParaRPr lang="en-US"/>
        </a:p>
      </dgm:t>
    </dgm:pt>
    <dgm:pt modelId="{EB728927-09E7-4DC7-8C49-62777AA556B2}" type="pres">
      <dgm:prSet presAssocID="{7E4863D3-1ACA-4310-A348-9F1DB9CC3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460085-7164-4025-A60D-EFF61A92DF73}" type="pres">
      <dgm:prSet presAssocID="{958CF842-9CAB-46A1-A060-8F66DA143A9C}" presName="composite" presStyleCnt="0"/>
      <dgm:spPr/>
      <dgm:t>
        <a:bodyPr/>
        <a:lstStyle/>
        <a:p>
          <a:endParaRPr lang="en-US"/>
        </a:p>
      </dgm:t>
    </dgm:pt>
    <dgm:pt modelId="{ACF2D91F-15FE-4A99-B921-9B5881A2EB9D}" type="pres">
      <dgm:prSet presAssocID="{958CF842-9CAB-46A1-A060-8F66DA143A9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90497-3546-4287-BAA5-882BEF453ACA}" type="pres">
      <dgm:prSet presAssocID="{958CF842-9CAB-46A1-A060-8F66DA143A9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0A166-77C6-4334-8972-4F9959920547}" type="pres">
      <dgm:prSet presAssocID="{81F068D7-6999-40A0-A876-EE2772F42B77}" presName="space" presStyleCnt="0"/>
      <dgm:spPr/>
      <dgm:t>
        <a:bodyPr/>
        <a:lstStyle/>
        <a:p>
          <a:endParaRPr lang="en-US"/>
        </a:p>
      </dgm:t>
    </dgm:pt>
    <dgm:pt modelId="{127EA58F-F6F8-4A42-9070-C20DABF02599}" type="pres">
      <dgm:prSet presAssocID="{BE55873B-3B34-446F-8FB4-300CBCE431C2}" presName="composite" presStyleCnt="0"/>
      <dgm:spPr/>
      <dgm:t>
        <a:bodyPr/>
        <a:lstStyle/>
        <a:p>
          <a:endParaRPr lang="en-US"/>
        </a:p>
      </dgm:t>
    </dgm:pt>
    <dgm:pt modelId="{DFBEA11F-DDF1-4A07-8C04-F9E5366F7567}" type="pres">
      <dgm:prSet presAssocID="{BE55873B-3B34-446F-8FB4-300CBCE431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D32E2-EF27-4489-BDE2-EF4C0353249A}" type="pres">
      <dgm:prSet presAssocID="{BE55873B-3B34-446F-8FB4-300CBCE431C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8AC9D-DDAF-4FD5-8FDD-1E26B5F47F46}" type="presOf" srcId="{232D0EA4-688A-4734-8936-DDBC3F8840BE}" destId="{F2790497-3546-4287-BAA5-882BEF453ACA}" srcOrd="0" destOrd="3" presId="urn:microsoft.com/office/officeart/2005/8/layout/hList1"/>
    <dgm:cxn modelId="{B3004418-57F7-4C05-AFD6-754EDFE2713D}" type="presOf" srcId="{97BAB728-412D-4D03-9129-34ACF476C681}" destId="{F2790497-3546-4287-BAA5-882BEF453ACA}" srcOrd="0" destOrd="6" presId="urn:microsoft.com/office/officeart/2005/8/layout/hList1"/>
    <dgm:cxn modelId="{C5ADAC47-85BE-442F-8D7B-EE3559AFF35F}" type="presOf" srcId="{E650403A-8343-4FE8-8392-E274E6C72081}" destId="{E59D32E2-EF27-4489-BDE2-EF4C0353249A}" srcOrd="0" destOrd="2" presId="urn:microsoft.com/office/officeart/2005/8/layout/hList1"/>
    <dgm:cxn modelId="{55963BA1-36EF-4EF7-8EEC-EDED25272406}" type="presOf" srcId="{BE55873B-3B34-446F-8FB4-300CBCE431C2}" destId="{DFBEA11F-DDF1-4A07-8C04-F9E5366F7567}" srcOrd="0" destOrd="0" presId="urn:microsoft.com/office/officeart/2005/8/layout/hList1"/>
    <dgm:cxn modelId="{A75D44CC-15C9-4ADB-A038-98170AFD0827}" srcId="{958CF842-9CAB-46A1-A060-8F66DA143A9C}" destId="{7C0E212E-011C-4A7F-8071-68B1EDECB4DB}" srcOrd="1" destOrd="0" parTransId="{728BAD64-584C-4E9B-BA10-69762281D1F3}" sibTransId="{39562E0C-CC2D-4D49-B5E6-B62E5EBD1027}"/>
    <dgm:cxn modelId="{15D47753-D038-451F-9484-1D61A0A046BC}" srcId="{BE55873B-3B34-446F-8FB4-300CBCE431C2}" destId="{E650403A-8343-4FE8-8392-E274E6C72081}" srcOrd="2" destOrd="0" parTransId="{0C5034A8-DDD7-4DC9-84B1-472EE3248EE1}" sibTransId="{2B6C9E8D-EDE5-4B66-8916-074490BF2160}"/>
    <dgm:cxn modelId="{8A9C1392-C7A2-4908-8196-BF38A2A6468F}" type="presOf" srcId="{7CAC3288-336C-40F3-8772-48355241EEE0}" destId="{F2790497-3546-4287-BAA5-882BEF453ACA}" srcOrd="0" destOrd="5" presId="urn:microsoft.com/office/officeart/2005/8/layout/hList1"/>
    <dgm:cxn modelId="{64A4FB92-638A-4EB6-AFBD-150128C286D7}" type="presOf" srcId="{CB615C39-9150-40E3-BAF3-4CF95AD9BE48}" destId="{E59D32E2-EF27-4489-BDE2-EF4C0353249A}" srcOrd="0" destOrd="6" presId="urn:microsoft.com/office/officeart/2005/8/layout/hList1"/>
    <dgm:cxn modelId="{D39A836B-F3E6-44A2-8B93-DC40A5B988E7}" type="presOf" srcId="{8AC1B5C6-53C7-4701-99E4-D0690B553D4F}" destId="{E59D32E2-EF27-4489-BDE2-EF4C0353249A}" srcOrd="0" destOrd="1" presId="urn:microsoft.com/office/officeart/2005/8/layout/hList1"/>
    <dgm:cxn modelId="{4F6B76CB-7E08-45C3-BE08-4261421D2D0A}" type="presOf" srcId="{7E4863D3-1ACA-4310-A348-9F1DB9CC3452}" destId="{EB728927-09E7-4DC7-8C49-62777AA556B2}" srcOrd="0" destOrd="0" presId="urn:microsoft.com/office/officeart/2005/8/layout/hList1"/>
    <dgm:cxn modelId="{8E87894C-B1E4-4E36-865B-59C7CFBB084E}" type="presOf" srcId="{AFAD53D7-1458-46AF-97C5-5144678DA056}" destId="{F2790497-3546-4287-BAA5-882BEF453ACA}" srcOrd="0" destOrd="0" presId="urn:microsoft.com/office/officeart/2005/8/layout/hList1"/>
    <dgm:cxn modelId="{1087BA45-514D-40DF-B6DD-5C94A4FDE2E2}" type="presOf" srcId="{958CF842-9CAB-46A1-A060-8F66DA143A9C}" destId="{ACF2D91F-15FE-4A99-B921-9B5881A2EB9D}" srcOrd="0" destOrd="0" presId="urn:microsoft.com/office/officeart/2005/8/layout/hList1"/>
    <dgm:cxn modelId="{28151480-527F-42F6-B965-5012AFD8F735}" srcId="{BE55873B-3B34-446F-8FB4-300CBCE431C2}" destId="{CB615C39-9150-40E3-BAF3-4CF95AD9BE48}" srcOrd="6" destOrd="0" parTransId="{35DEE4AC-0E1C-48E2-BFE9-D4794CF3181E}" sibTransId="{5B9A7F65-DEBC-4205-A408-53F7200C6B4F}"/>
    <dgm:cxn modelId="{FC2D8FA8-C8CF-4F21-A596-266B7C307065}" srcId="{BE55873B-3B34-446F-8FB4-300CBCE431C2}" destId="{088B31F0-57CB-47E7-AB68-11623908F1A7}" srcOrd="3" destOrd="0" parTransId="{82F2F70B-7A5C-4361-B04C-D3527EC9D4D9}" sibTransId="{30F664B4-FE93-42C9-BC60-342F53DA4306}"/>
    <dgm:cxn modelId="{6ACB72F6-6E4A-43D6-A7F6-9F7821A8CBF8}" srcId="{BE55873B-3B34-446F-8FB4-300CBCE431C2}" destId="{8AC1B5C6-53C7-4701-99E4-D0690B553D4F}" srcOrd="1" destOrd="0" parTransId="{46CA7FDC-230B-4A84-A482-48DB70DEBA22}" sibTransId="{18F4A929-624D-4E7F-AE7E-E79FCC0048C5}"/>
    <dgm:cxn modelId="{E931F8FE-5F32-4CF2-ABC1-A605F43434EE}" type="presOf" srcId="{C2CAA975-796E-4D7A-AE61-BC57611715D4}" destId="{E59D32E2-EF27-4489-BDE2-EF4C0353249A}" srcOrd="0" destOrd="4" presId="urn:microsoft.com/office/officeart/2005/8/layout/hList1"/>
    <dgm:cxn modelId="{09D69083-DDE7-4B1E-BCB2-30DDB738768E}" srcId="{958CF842-9CAB-46A1-A060-8F66DA143A9C}" destId="{232D0EA4-688A-4734-8936-DDBC3F8840BE}" srcOrd="3" destOrd="0" parTransId="{D1C0B57E-C23E-4DE5-B900-9EE1F47925C1}" sibTransId="{E54F9F7D-B3D5-4D47-A26C-875919D26EE6}"/>
    <dgm:cxn modelId="{4C18416F-B71F-4446-844A-34C0945AC32C}" srcId="{958CF842-9CAB-46A1-A060-8F66DA143A9C}" destId="{AFAD53D7-1458-46AF-97C5-5144678DA056}" srcOrd="0" destOrd="0" parTransId="{F4D24B60-0FC1-4A8E-8153-7939A3C31032}" sibTransId="{1A6282E9-B05B-4CD7-AEE6-10FF972CC1F5}"/>
    <dgm:cxn modelId="{E8AAB30F-5247-4C0D-89F8-386C09563EE5}" srcId="{BE55873B-3B34-446F-8FB4-300CBCE431C2}" destId="{F07DB1A3-7E62-4617-AE9A-D105158668F6}" srcOrd="5" destOrd="0" parTransId="{7C198150-99C3-4000-ABCC-134DB8A396B5}" sibTransId="{C936D9F7-D365-4182-A695-34AF3CA85FCA}"/>
    <dgm:cxn modelId="{814F2F6C-824B-41C6-B200-1B449BD7A283}" srcId="{958CF842-9CAB-46A1-A060-8F66DA143A9C}" destId="{D1875691-5549-4018-A153-FFC96B4A3AC6}" srcOrd="2" destOrd="0" parTransId="{D5F43BC8-848A-4587-8EFB-435257BCAC79}" sibTransId="{24EF0DC7-000D-43BE-AE46-A5A5811E2C93}"/>
    <dgm:cxn modelId="{BDF7AFD7-1B97-4847-98A1-A774F6D09AE6}" type="presOf" srcId="{7C0E212E-011C-4A7F-8071-68B1EDECB4DB}" destId="{F2790497-3546-4287-BAA5-882BEF453ACA}" srcOrd="0" destOrd="1" presId="urn:microsoft.com/office/officeart/2005/8/layout/hList1"/>
    <dgm:cxn modelId="{5AB25E0B-A800-4652-8175-3E0BEAE7324E}" srcId="{BE55873B-3B34-446F-8FB4-300CBCE431C2}" destId="{DDD8ECDC-EE5A-402A-90EF-102E29107503}" srcOrd="0" destOrd="0" parTransId="{8191F909-5E74-408F-8995-9B25261DCB7B}" sibTransId="{991AE96D-CF4D-4E60-9382-171B0179831B}"/>
    <dgm:cxn modelId="{878FF701-21E8-4FB5-8ACE-25A3590BE000}" type="presOf" srcId="{42105C46-2A1B-4666-8103-B99D547C33A9}" destId="{F2790497-3546-4287-BAA5-882BEF453ACA}" srcOrd="0" destOrd="4" presId="urn:microsoft.com/office/officeart/2005/8/layout/hList1"/>
    <dgm:cxn modelId="{4DBC2D48-D2E5-4416-9349-19CC9A0089C5}" srcId="{958CF842-9CAB-46A1-A060-8F66DA143A9C}" destId="{97BAB728-412D-4D03-9129-34ACF476C681}" srcOrd="6" destOrd="0" parTransId="{06457145-F27E-48B0-A4ED-E3ADC8B9C1A9}" sibTransId="{B16A31E8-ACDA-4F91-A988-AB28A2A57B5C}"/>
    <dgm:cxn modelId="{8A0FF310-1B9E-40C4-85D6-8734C97ACCDC}" type="presOf" srcId="{F07DB1A3-7E62-4617-AE9A-D105158668F6}" destId="{E59D32E2-EF27-4489-BDE2-EF4C0353249A}" srcOrd="0" destOrd="5" presId="urn:microsoft.com/office/officeart/2005/8/layout/hList1"/>
    <dgm:cxn modelId="{80F897C7-F51A-4B34-8882-E94702E7A182}" srcId="{7E4863D3-1ACA-4310-A348-9F1DB9CC3452}" destId="{958CF842-9CAB-46A1-A060-8F66DA143A9C}" srcOrd="0" destOrd="0" parTransId="{60FF3E4C-848F-4B8C-96E2-084F03A0CBB4}" sibTransId="{81F068D7-6999-40A0-A876-EE2772F42B77}"/>
    <dgm:cxn modelId="{19ADAF6E-62D7-4A4B-B583-49C526474C85}" srcId="{BE55873B-3B34-446F-8FB4-300CBCE431C2}" destId="{C2CAA975-796E-4D7A-AE61-BC57611715D4}" srcOrd="4" destOrd="0" parTransId="{76980C2D-29EA-4620-8FE4-88436335383B}" sibTransId="{21C478F1-A03C-4420-B7F3-90664033194E}"/>
    <dgm:cxn modelId="{C376A1C9-5524-43D7-9127-F7D17F578A59}" type="presOf" srcId="{088B31F0-57CB-47E7-AB68-11623908F1A7}" destId="{E59D32E2-EF27-4489-BDE2-EF4C0353249A}" srcOrd="0" destOrd="3" presId="urn:microsoft.com/office/officeart/2005/8/layout/hList1"/>
    <dgm:cxn modelId="{2ECA6006-63F6-431A-A29D-2E9A77DE87EB}" srcId="{958CF842-9CAB-46A1-A060-8F66DA143A9C}" destId="{7CAC3288-336C-40F3-8772-48355241EEE0}" srcOrd="5" destOrd="0" parTransId="{F8C9EFF6-AB18-447C-B433-FE5AE98E8A3B}" sibTransId="{8A9FA273-9505-4778-A849-57AE399FAB01}"/>
    <dgm:cxn modelId="{41B240E9-782E-4807-A5EE-5F9AAE970216}" type="presOf" srcId="{DDD8ECDC-EE5A-402A-90EF-102E29107503}" destId="{E59D32E2-EF27-4489-BDE2-EF4C0353249A}" srcOrd="0" destOrd="0" presId="urn:microsoft.com/office/officeart/2005/8/layout/hList1"/>
    <dgm:cxn modelId="{634C716E-0341-45CE-A912-A218CABD17BA}" srcId="{958CF842-9CAB-46A1-A060-8F66DA143A9C}" destId="{42105C46-2A1B-4666-8103-B99D547C33A9}" srcOrd="4" destOrd="0" parTransId="{833D3366-17FE-4F39-8E7F-38B3D12235F9}" sibTransId="{9C7C7244-B211-4F3E-A381-35CAC243DCEE}"/>
    <dgm:cxn modelId="{FA28BF72-AF63-48DA-BDA3-8C1B3B536CDE}" srcId="{7E4863D3-1ACA-4310-A348-9F1DB9CC3452}" destId="{BE55873B-3B34-446F-8FB4-300CBCE431C2}" srcOrd="1" destOrd="0" parTransId="{076DC475-F5CB-4C88-9C90-A2E3814A24B6}" sibTransId="{1959A975-9716-4C5C-AA91-7C3550A41BFC}"/>
    <dgm:cxn modelId="{4D8212AE-B991-4313-8B70-57154B68A66D}" type="presOf" srcId="{D1875691-5549-4018-A153-FFC96B4A3AC6}" destId="{F2790497-3546-4287-BAA5-882BEF453ACA}" srcOrd="0" destOrd="2" presId="urn:microsoft.com/office/officeart/2005/8/layout/hList1"/>
    <dgm:cxn modelId="{A11C857C-F845-484A-AED4-859537B7D588}" type="presParOf" srcId="{EB728927-09E7-4DC7-8C49-62777AA556B2}" destId="{B2460085-7164-4025-A60D-EFF61A92DF73}" srcOrd="0" destOrd="0" presId="urn:microsoft.com/office/officeart/2005/8/layout/hList1"/>
    <dgm:cxn modelId="{BD9D5F1A-9CA5-4E70-8B5C-A4A19D3B8E9E}" type="presParOf" srcId="{B2460085-7164-4025-A60D-EFF61A92DF73}" destId="{ACF2D91F-15FE-4A99-B921-9B5881A2EB9D}" srcOrd="0" destOrd="0" presId="urn:microsoft.com/office/officeart/2005/8/layout/hList1"/>
    <dgm:cxn modelId="{D0F5ECF9-68AF-46C3-9A08-B54B9BAC8405}" type="presParOf" srcId="{B2460085-7164-4025-A60D-EFF61A92DF73}" destId="{F2790497-3546-4287-BAA5-882BEF453ACA}" srcOrd="1" destOrd="0" presId="urn:microsoft.com/office/officeart/2005/8/layout/hList1"/>
    <dgm:cxn modelId="{C2B0EE56-8DEA-41DC-B738-1618F1F62385}" type="presParOf" srcId="{EB728927-09E7-4DC7-8C49-62777AA556B2}" destId="{9FF0A166-77C6-4334-8972-4F9959920547}" srcOrd="1" destOrd="0" presId="urn:microsoft.com/office/officeart/2005/8/layout/hList1"/>
    <dgm:cxn modelId="{483ABB2E-469D-4445-9CB0-63FA2830DB37}" type="presParOf" srcId="{EB728927-09E7-4DC7-8C49-62777AA556B2}" destId="{127EA58F-F6F8-4A42-9070-C20DABF02599}" srcOrd="2" destOrd="0" presId="urn:microsoft.com/office/officeart/2005/8/layout/hList1"/>
    <dgm:cxn modelId="{76E47D71-F564-4880-9004-DD8146522852}" type="presParOf" srcId="{127EA58F-F6F8-4A42-9070-C20DABF02599}" destId="{DFBEA11F-DDF1-4A07-8C04-F9E5366F7567}" srcOrd="0" destOrd="0" presId="urn:microsoft.com/office/officeart/2005/8/layout/hList1"/>
    <dgm:cxn modelId="{28C68068-FDEB-4502-9F79-12517E491108}" type="presParOf" srcId="{127EA58F-F6F8-4A42-9070-C20DABF02599}" destId="{E59D32E2-EF27-4489-BDE2-EF4C035324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28C0FF1-83FE-42C1-9AAA-D5AD30C26C2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8606358-702D-406C-889E-7310CE76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6CBC5-BCC8-4CCC-A542-34258B44546E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1478-9199-4801-8D27-67451B8876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F8AA9-FAE2-4D7E-83B6-E703737EC90A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9DB18-9A07-496E-AA8B-0A9D036578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42BB4-2FE6-4F05-9E05-CC05E779BD91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DD11D-68EF-40FC-851B-7CA4B42B9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25925-FE21-430C-8D4B-5A0A4DAE113F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B9235-6330-4CCD-A921-5142B3233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4916C-8722-4D8E-AB35-3983BCE77EA8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558F5-DEC1-4EB2-B17A-B5D1E8099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114AA-E803-4C48-B437-7BA5CB150EFA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F63C2-C5BD-401D-ACD0-FBAEA83DF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63E1F-C9F8-4FD9-9D23-4CC1AE27F518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3C607-6F47-46E4-B242-91EEED343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A78EC-CEC4-4649-BD71-C3D5BD0273B9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3FB8-D166-4B13-AC98-4D4EAB7EA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F25CD-4A90-4D92-9550-0E3565770CC5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E4AE9-A75D-4020-8549-8CA6CEBB5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C8070-CCB6-489B-B69F-5D6C17BA1655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7189B-B4D1-4ACF-B7C2-D016F29D5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54FBDF3B-0A8C-4727-B89A-745FA2E3E42A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29A3780-8B57-4E7F-8C45-B3B95CE193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C135594-884B-4A91-887F-060EE680571D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92C1688F-0617-421E-90F0-190D8D1ACB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343400"/>
            <a:ext cx="77724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Aharoni" pitchFamily="2" charset="-79"/>
                <a:ea typeface="Tahoma" pitchFamily="34" charset="0"/>
                <a:cs typeface="Aharoni" pitchFamily="2" charset="-79"/>
              </a:rPr>
              <a:t>New World Beginnings</a:t>
            </a:r>
            <a:endParaRPr lang="en-US" sz="4400" dirty="0"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77200" cy="1499616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European Exploration of the New World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9448"/>
            <a:ext cx="8107680" cy="1063752"/>
          </a:xfrm>
        </p:spPr>
        <p:txBody>
          <a:bodyPr>
            <a:normAutofit/>
          </a:bodyPr>
          <a:lstStyle/>
          <a:p>
            <a:pPr marL="797052" lvl="1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3000" dirty="0" smtClean="0">
                <a:latin typeface="Futura Hv" pitchFamily="34" charset="0"/>
              </a:rPr>
              <a:t>Items exchanged between Europeans &amp; Native Americans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sz="1000" dirty="0" smtClean="0">
              <a:latin typeface="Futura Hv" pitchFamily="34" charset="0"/>
            </a:endParaRPr>
          </a:p>
        </p:txBody>
      </p:sp>
      <p:pic>
        <p:nvPicPr>
          <p:cNvPr id="47110" name="Picture 6" descr="http://globalimperialism.wikispaces.com/file/view/ColumbianExchange.jpg/115564241/ColumbianEx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998" y="2999508"/>
            <a:ext cx="5282004" cy="340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Columbian Exchange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589426"/>
              </p:ext>
            </p:extLst>
          </p:nvPr>
        </p:nvGraphicFramePr>
        <p:xfrm>
          <a:off x="503238" y="1908175"/>
          <a:ext cx="8107362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Columbian Exchange – Crops 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14" y="175920"/>
            <a:ext cx="8543972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9448"/>
            <a:ext cx="8107680" cy="3959352"/>
          </a:xfrm>
        </p:spPr>
        <p:txBody>
          <a:bodyPr>
            <a:normAutofit/>
          </a:bodyPr>
          <a:lstStyle/>
          <a:p>
            <a:pPr marL="797052" lvl="1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900" dirty="0" smtClean="0">
                <a:latin typeface="Futura Hv" pitchFamily="34" charset="0"/>
              </a:rPr>
              <a:t>Prior to having horses, mobility &amp; private property was limited</a:t>
            </a:r>
          </a:p>
          <a:p>
            <a:pPr marL="282702" lvl="1" indent="0" fontAlgn="auto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sz="1200" dirty="0" smtClean="0">
              <a:latin typeface="Futura Hv" pitchFamily="34" charset="0"/>
            </a:endParaRPr>
          </a:p>
          <a:p>
            <a:pPr marL="797052" lvl="1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900" dirty="0" smtClean="0">
                <a:latin typeface="Futura Hv" pitchFamily="34" charset="0"/>
              </a:rPr>
              <a:t>Horses, brought by the Spanish, spread to the Great Plains by the mid-1700s</a:t>
            </a:r>
          </a:p>
          <a:p>
            <a:pPr marL="1357439" lvl="4" indent="-342900">
              <a:spcBef>
                <a:spcPts val="230"/>
              </a:spcBef>
              <a:buClr>
                <a:srgbClr val="0070C0"/>
              </a:buClr>
              <a:defRPr/>
            </a:pPr>
            <a:r>
              <a:rPr lang="en-US" sz="2400" dirty="0" smtClean="0">
                <a:latin typeface="Futura Hv" pitchFamily="34" charset="0"/>
              </a:rPr>
              <a:t>Made hunting buffalo easier &amp; more efficient</a:t>
            </a:r>
          </a:p>
          <a:p>
            <a:pPr marL="1357439" lvl="4" indent="-342900">
              <a:spcBef>
                <a:spcPts val="230"/>
              </a:spcBef>
              <a:buClr>
                <a:srgbClr val="0070C0"/>
              </a:buClr>
              <a:defRPr/>
            </a:pPr>
            <a:r>
              <a:rPr lang="en-US" sz="2400" dirty="0" smtClean="0">
                <a:latin typeface="Futura Hv" pitchFamily="34" charset="0"/>
              </a:rPr>
              <a:t>Buffalo became central to Native American’s economic &amp; spiritual life</a:t>
            </a:r>
          </a:p>
          <a:p>
            <a:pPr marL="797052" lvl="1" indent="-514350" fontAlgn="auto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" pitchFamily="2" charset="2"/>
              <a:buChar char="§"/>
              <a:defRPr/>
            </a:pPr>
            <a:endParaRPr lang="en-US" sz="2900" dirty="0" smtClean="0">
              <a:latin typeface="Futura Hv" pitchFamily="34" charset="0"/>
            </a:endParaRP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sz="1000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Columbian Exchange – Horses 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upload.wikimedia.org/wikipedia/commons/6/6b/%27Buffalo_Hunt_on_the_Southwestern_Prairies%27,_oil_on_canvas_painting_by_John_Mix_Stanley,_1845,_Smithsonian_American_Art_Museum_(Washington_D._C.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229" y="1670875"/>
            <a:ext cx="6172771" cy="412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60714" y="5864423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Futura Hv" pitchFamily="34" charset="0"/>
              </a:rPr>
              <a:t>“Buffalo </a:t>
            </a:r>
            <a:r>
              <a:rPr lang="en-US" sz="1400" dirty="0">
                <a:latin typeface="Futura Hv" pitchFamily="34" charset="0"/>
              </a:rPr>
              <a:t>Hunt on the Southwestern </a:t>
            </a:r>
            <a:r>
              <a:rPr lang="en-US" sz="1400" dirty="0" smtClean="0">
                <a:latin typeface="Futura Hv" pitchFamily="34" charset="0"/>
              </a:rPr>
              <a:t>Prairies” by John Mix Stanley, 1845</a:t>
            </a:r>
            <a:endParaRPr lang="en-US" sz="1400" dirty="0">
              <a:latin typeface="Futura Hv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Columbian Exchange – Horses 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1905000"/>
          </a:xfrm>
        </p:spPr>
        <p:txBody>
          <a:bodyPr>
            <a:normAutofit fontScale="92500" lnSpcReduction="10000"/>
          </a:bodyPr>
          <a:lstStyle/>
          <a:p>
            <a:pPr marL="797052" lvl="1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Futura Hv" pitchFamily="34" charset="0"/>
              </a:rPr>
              <a:t>Diseases brought by Europeans caused more deaths &amp; destroyed more of Indian society than any other single factor</a:t>
            </a:r>
          </a:p>
          <a:p>
            <a:pPr marL="1528889" lvl="4" indent="-514350" fontAlgn="auto">
              <a:spcBef>
                <a:spcPts val="23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Death rates could be as high as 90-95% in some populations</a:t>
            </a:r>
          </a:p>
          <a:p>
            <a:pPr marL="797052" lvl="1" indent="-514350" fontAlgn="auto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sz="2900" dirty="0" smtClean="0">
              <a:latin typeface="Futura Hv" pitchFamily="34" charset="0"/>
            </a:endParaRP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sz="1000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Columbian Exchange – Disease 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5362" name="Picture 2" descr="http://custom.cengage.com/etep/module/age_of_exploration/images/columbian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92" y="3817234"/>
            <a:ext cx="4002616" cy="273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4297362" cy="4721225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Jacques Cartier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Explored the east coast of Canada in the 1530s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Sailed up the St. Lawrence River to what is now Montreal</a:t>
            </a:r>
            <a:endParaRPr lang="en-US" sz="1000" dirty="0" smtClean="0">
              <a:latin typeface="Futura Hv" pitchFamily="34" charset="0"/>
            </a:endParaRPr>
          </a:p>
          <a:p>
            <a:pPr marL="796925" lvl="1" indent="-514350">
              <a:buFont typeface="Wingdings" pitchFamily="2" charset="2"/>
              <a:buChar char="§"/>
            </a:pPr>
            <a:endParaRPr lang="en-US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French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5122" name="Picture 2" descr="http://3.bp.blogspot.com/_RAevgYmzSAU/ScG4GbumR5I/AAAAAAAAACI/9523riGK0KM/s400/Jacques_Cart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676400"/>
            <a:ext cx="3676650" cy="4806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79575"/>
            <a:ext cx="4419600" cy="4721225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 2" pitchFamily="18" charset="2"/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Samuel de Champlain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Established Quebec in 1608</a:t>
            </a:r>
          </a:p>
          <a:p>
            <a:pPr marL="1528763" lvl="4" indent="-514350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Futura Hv" pitchFamily="34" charset="0"/>
              </a:rPr>
              <a:t>Became a key trading post in the French fur trade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Helped establish an alliance with the Huron Indians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Considered to be the “father” of New France</a:t>
            </a:r>
          </a:p>
          <a:p>
            <a:pPr marL="796925" lvl="1" indent="-514350">
              <a:buFont typeface="Wingdings" pitchFamily="2" charset="2"/>
              <a:buChar char="§"/>
            </a:pPr>
            <a:endParaRPr lang="en-US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French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8194" name="Picture 2" descr="http://www.warof1812trail.com/samue-de-champlain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4302"/>
            <a:ext cx="3657600" cy="478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9448"/>
            <a:ext cx="4373880" cy="4721352"/>
          </a:xfrm>
        </p:spPr>
        <p:txBody>
          <a:bodyPr>
            <a:normAutofit/>
          </a:bodyPr>
          <a:lstStyle/>
          <a:p>
            <a:pPr marL="797814" lvl="1" indent="-51435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Sir Walter Raleigh</a:t>
            </a:r>
          </a:p>
          <a:p>
            <a:pPr marL="1035558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Instrumental in the establishment of the Roanoke colony in the 1580s</a:t>
            </a:r>
          </a:p>
          <a:p>
            <a:pPr marL="1035558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First settled in 1585 as a base for pirate ships</a:t>
            </a:r>
          </a:p>
          <a:p>
            <a:pPr marL="1035558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Poor relations with the native population</a:t>
            </a:r>
          </a:p>
          <a:p>
            <a:pPr marL="1035558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Found abandoned in 1590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English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9218" name="Picture 2" descr="http://www.tudorplace.com.ar/images/Raleigh,Walter(Sir)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669284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362200"/>
            <a:ext cx="3810000" cy="3425952"/>
          </a:xfrm>
        </p:spPr>
        <p:txBody>
          <a:bodyPr>
            <a:normAutofit/>
          </a:bodyPr>
          <a:lstStyle/>
          <a:p>
            <a:pPr marL="283464" lvl="1" indent="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Jamestown</a:t>
            </a:r>
          </a:p>
          <a:p>
            <a:pPr marL="797814" lvl="1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Settled in 1607</a:t>
            </a:r>
            <a:endParaRPr lang="en-US" sz="1000" dirty="0" smtClean="0">
              <a:latin typeface="Futura Hv" pitchFamily="34" charset="0"/>
            </a:endParaRPr>
          </a:p>
          <a:p>
            <a:pPr marL="797814" lvl="1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Futura Hv" pitchFamily="34" charset="0"/>
              </a:rPr>
              <a:t>F</a:t>
            </a:r>
            <a:r>
              <a:rPr lang="en-US" sz="2600" dirty="0" smtClean="0">
                <a:latin typeface="Futura Hv" pitchFamily="34" charset="0"/>
              </a:rPr>
              <a:t>irst “successful” English colony</a:t>
            </a:r>
            <a:endParaRPr lang="en-US" sz="1000" dirty="0" smtClean="0">
              <a:latin typeface="Futura Hv" pitchFamily="34" charset="0"/>
            </a:endParaRPr>
          </a:p>
          <a:p>
            <a:pPr marL="797814" lvl="1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Organized by the Virginia Company of London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English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0242" name="Picture 2" descr="http://blogs.misd.k12.wa.us/lbelcher/files/2011/01/lg_jamestown-1650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99217"/>
            <a:ext cx="4343400" cy="3820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Motives for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3992562" cy="4721225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en-US" sz="3200" dirty="0" smtClean="0">
                <a:latin typeface="Futura Hv" pitchFamily="34" charset="0"/>
              </a:rPr>
              <a:t>Economic Motives</a:t>
            </a:r>
          </a:p>
          <a:p>
            <a:pPr marL="1035050" lvl="2" indent="-514350">
              <a:buFont typeface="Wingdings" pitchFamily="2" charset="2"/>
              <a:buChar char="§"/>
            </a:pPr>
            <a:r>
              <a:rPr lang="en-US" sz="2400" dirty="0" smtClean="0">
                <a:latin typeface="Futura Hv" pitchFamily="34" charset="0"/>
              </a:rPr>
              <a:t>Trade route to the Indies</a:t>
            </a:r>
          </a:p>
          <a:p>
            <a:pPr marL="1035050" lvl="2" indent="-514350">
              <a:buFont typeface="Wingdings" pitchFamily="2" charset="2"/>
              <a:buChar char="§"/>
            </a:pPr>
            <a:r>
              <a:rPr lang="en-US" sz="2400" dirty="0" smtClean="0">
                <a:latin typeface="Futura Hv" pitchFamily="34" charset="0"/>
              </a:rPr>
              <a:t>Gold &amp; other riches</a:t>
            </a:r>
          </a:p>
          <a:p>
            <a:pPr marL="1035050" lvl="2" indent="-514350">
              <a:buFont typeface="Wingdings" pitchFamily="2" charset="2"/>
              <a:buChar char="§"/>
            </a:pPr>
            <a:r>
              <a:rPr lang="en-US" sz="2400" dirty="0" smtClean="0">
                <a:latin typeface="Futura Hv" pitchFamily="34" charset="0"/>
              </a:rPr>
              <a:t>Land for expansion</a:t>
            </a:r>
          </a:p>
          <a:p>
            <a:pPr marL="1035050" lvl="2" indent="-514350">
              <a:buFont typeface="Wingdings" pitchFamily="2" charset="2"/>
              <a:buChar char="§"/>
            </a:pPr>
            <a:endParaRPr lang="en-US" sz="1000" dirty="0" smtClean="0">
              <a:latin typeface="Futura Hv" pitchFamily="34" charset="0"/>
            </a:endParaRPr>
          </a:p>
          <a:p>
            <a:pPr marL="1035050" lvl="2" indent="-514350">
              <a:buFont typeface="Wingdings" pitchFamily="2" charset="2"/>
              <a:buChar char="§"/>
            </a:pPr>
            <a:endParaRPr lang="en-US" sz="1000" dirty="0" smtClean="0">
              <a:latin typeface="Futura Hv" pitchFamily="34" charset="0"/>
            </a:endParaRPr>
          </a:p>
          <a:p>
            <a:pPr marL="514350" indent="-514350">
              <a:buFont typeface="Verdana" pitchFamily="34" charset="0"/>
              <a:buAutoNum type="arabicPeriod" startAt="2"/>
            </a:pPr>
            <a:r>
              <a:rPr lang="en-US" dirty="0">
                <a:latin typeface="Futura Hv" pitchFamily="34" charset="0"/>
              </a:rPr>
              <a:t>Religious Motives</a:t>
            </a:r>
          </a:p>
          <a:p>
            <a:pPr marL="1035050" lvl="2" indent="-514350">
              <a:buFont typeface="Wingdings" pitchFamily="2" charset="2"/>
              <a:buChar char="§"/>
            </a:pPr>
            <a:r>
              <a:rPr lang="en-US" dirty="0">
                <a:latin typeface="Futura Hv" pitchFamily="34" charset="0"/>
              </a:rPr>
              <a:t>Escape persecution</a:t>
            </a:r>
          </a:p>
          <a:p>
            <a:pPr marL="1035050" lvl="2" indent="-514350">
              <a:buFont typeface="Wingdings" pitchFamily="2" charset="2"/>
              <a:buChar char="§"/>
            </a:pPr>
            <a:r>
              <a:rPr lang="en-US" dirty="0">
                <a:latin typeface="Futura Hv" pitchFamily="34" charset="0"/>
              </a:rPr>
              <a:t>Spread Christianity</a:t>
            </a:r>
          </a:p>
          <a:p>
            <a:pPr marL="1035050" lvl="2" indent="-514350">
              <a:buFont typeface="Wingdings" pitchFamily="2" charset="2"/>
              <a:buChar char="§"/>
            </a:pPr>
            <a:endParaRPr lang="en-US" sz="2400" dirty="0" smtClean="0">
              <a:latin typeface="Futura Hv" pitchFamily="34" charset="0"/>
            </a:endParaRPr>
          </a:p>
          <a:p>
            <a:pPr marL="1035050" lvl="2" indent="-514350">
              <a:buFont typeface="Wingdings 2" pitchFamily="18" charset="2"/>
              <a:buNone/>
            </a:pPr>
            <a:endParaRPr lang="en-US" dirty="0" smtClean="0">
              <a:latin typeface="Futura Hv" pitchFamily="34" charset="0"/>
            </a:endParaRPr>
          </a:p>
        </p:txBody>
      </p:sp>
      <p:pic>
        <p:nvPicPr>
          <p:cNvPr id="4" name="Picture 2" descr="http://www.missionaryetexts.org/images/eliot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03398"/>
            <a:ext cx="4191000" cy="414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9448"/>
            <a:ext cx="4983480" cy="3959352"/>
          </a:xfrm>
        </p:spPr>
        <p:txBody>
          <a:bodyPr>
            <a:normAutofit fontScale="92500" lnSpcReduction="10000"/>
          </a:bodyPr>
          <a:lstStyle/>
          <a:p>
            <a:pPr marL="797814" lvl="1" indent="-51435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Jamestown – Troubles </a:t>
            </a:r>
          </a:p>
          <a:p>
            <a:pPr marL="1035558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Futura Hv" pitchFamily="34" charset="0"/>
              </a:rPr>
              <a:t>Many settlers fell ill from disease</a:t>
            </a:r>
          </a:p>
          <a:p>
            <a:pPr marL="1035558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Futura Hv" pitchFamily="34" charset="0"/>
              </a:rPr>
              <a:t>“Gentlemen” refused to do work</a:t>
            </a:r>
          </a:p>
          <a:p>
            <a:pPr marL="1035558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Futura Hv" pitchFamily="34" charset="0"/>
              </a:rPr>
              <a:t>Not prepared to survive on their own</a:t>
            </a:r>
          </a:p>
          <a:p>
            <a:pPr marL="1739646" lvl="5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Relied on the local Powhatan Indians for food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English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1266" name="Picture 2" descr="http://www.powhatanmuseum.com/sitebuilder/images/Powhatan_Warrior2-319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038475" cy="485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8107362" cy="3959225"/>
          </a:xfrm>
        </p:spPr>
        <p:txBody>
          <a:bodyPr>
            <a:normAutofit/>
          </a:bodyPr>
          <a:lstStyle/>
          <a:p>
            <a:pPr marL="796925" lvl="1" indent="-514350">
              <a:buFont typeface="Verdana" pitchFamily="34" charset="0"/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Jamestown – John Smith</a:t>
            </a:r>
          </a:p>
          <a:p>
            <a:pPr marL="1273175" lvl="3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Futura Hv" pitchFamily="34" charset="0"/>
              </a:rPr>
              <a:t>Captured by Chief Powhatan &amp; may have been saved by his daughter, Pocahontas</a:t>
            </a:r>
          </a:p>
          <a:p>
            <a:pPr marL="1273175" lvl="3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Futura Hv" pitchFamily="34" charset="0"/>
              </a:rPr>
              <a:t>Negotiated with the </a:t>
            </a:r>
            <a:r>
              <a:rPr lang="en-US" sz="2600" dirty="0" err="1" smtClean="0">
                <a:latin typeface="Futura Hv" pitchFamily="34" charset="0"/>
              </a:rPr>
              <a:t>Powhatans</a:t>
            </a:r>
            <a:r>
              <a:rPr lang="en-US" sz="2600" dirty="0" smtClean="0">
                <a:latin typeface="Futura Hv" pitchFamily="34" charset="0"/>
              </a:rPr>
              <a:t> to obtain access to more food</a:t>
            </a:r>
          </a:p>
          <a:p>
            <a:pPr marL="1273175" lvl="3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Futura Hv" pitchFamily="34" charset="0"/>
              </a:rPr>
              <a:t>Implemented a “no work, no food” policy in the colony</a:t>
            </a:r>
          </a:p>
          <a:p>
            <a:pPr marL="1273175" lvl="3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Futura Hv" pitchFamily="34" charset="0"/>
              </a:rPr>
              <a:t>Returned to England in 1609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English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9447"/>
            <a:ext cx="6126480" cy="4692565"/>
          </a:xfrm>
        </p:spPr>
        <p:txBody>
          <a:bodyPr>
            <a:normAutofit/>
          </a:bodyPr>
          <a:lstStyle/>
          <a:p>
            <a:pPr marL="797814" lvl="1" indent="-51435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Jamestown – Troubles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May 1607 – 101 settlers</a:t>
            </a:r>
          </a:p>
          <a:p>
            <a:pPr marL="1949958" lvl="6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January 1608 – 38 survived</a:t>
            </a:r>
          </a:p>
          <a:p>
            <a:pPr marL="1949958" lvl="6" indent="-514350">
              <a:buFont typeface="Wingdings" pitchFamily="2" charset="2"/>
              <a:buChar char="§"/>
              <a:defRPr/>
            </a:pPr>
            <a:endParaRPr lang="en-US" sz="1000" dirty="0" smtClean="0">
              <a:latin typeface="Futura Hv" pitchFamily="34" charset="0"/>
            </a:endParaRPr>
          </a:p>
          <a:p>
            <a:pPr marL="797814" lvl="1" indent="-51435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29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Jamestown – John Smith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December 1608 – 200 settlers</a:t>
            </a:r>
          </a:p>
          <a:p>
            <a:pPr marL="1949958" lvl="6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Spring 1609 – 188 survived</a:t>
            </a:r>
          </a:p>
          <a:p>
            <a:pPr marL="1949958" lvl="6" indent="-514350">
              <a:buFont typeface="Wingdings" pitchFamily="2" charset="2"/>
              <a:buChar char="§"/>
              <a:defRPr/>
            </a:pPr>
            <a:endParaRPr lang="en-US" sz="1000" dirty="0" smtClean="0">
              <a:latin typeface="Futura Hv" pitchFamily="34" charset="0"/>
            </a:endParaRP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December 1609 – 500 settlers</a:t>
            </a:r>
          </a:p>
          <a:p>
            <a:pPr marL="1949958" lvl="6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May 1610 – 100 survived</a:t>
            </a:r>
          </a:p>
          <a:p>
            <a:pPr marL="797814" lvl="1" indent="-514350" fontAlgn="auto">
              <a:spcAft>
                <a:spcPts val="0"/>
              </a:spcAft>
              <a:buFont typeface="Verdana"/>
              <a:buNone/>
              <a:defRPr/>
            </a:pPr>
            <a:endParaRPr lang="en-US" sz="2900" dirty="0" smtClean="0">
              <a:latin typeface="Futura Hv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English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2290" name="Picture 2" descr="http://www.preservationvirginia.org/finding/g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752600" cy="480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4876800" cy="4876800"/>
          </a:xfrm>
        </p:spPr>
        <p:txBody>
          <a:bodyPr>
            <a:normAutofit fontScale="92500"/>
          </a:bodyPr>
          <a:lstStyle/>
          <a:p>
            <a:pPr marL="797814" lvl="1" indent="-51435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Economic Boom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Tobacco saved the colony from financial disaster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John Rolfe developed a new strain of tobacco that flourished in Virginia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Rolfe married Pocahontas</a:t>
            </a:r>
          </a:p>
          <a:p>
            <a:pPr marL="1949958" lvl="6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Eased tensions between the colonists &amp; the </a:t>
            </a:r>
            <a:r>
              <a:rPr lang="en-US" sz="2400" dirty="0" err="1" smtClean="0">
                <a:latin typeface="Futura Hv" pitchFamily="34" charset="0"/>
              </a:rPr>
              <a:t>Powhatans</a:t>
            </a:r>
            <a:endParaRPr lang="en-US" sz="2400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English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4338" name="Picture 2" descr="http://amlit1--coursepage.wiki.uml.edu/file/view/pocahont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276600" cy="491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9448"/>
            <a:ext cx="8107680" cy="4645152"/>
          </a:xfrm>
        </p:spPr>
        <p:txBody>
          <a:bodyPr>
            <a:normAutofit/>
          </a:bodyPr>
          <a:lstStyle/>
          <a:p>
            <a:pPr marL="797814" lvl="1" indent="-51435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Anglo-Powhatan War (1622-1632)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Relations between the colonists &amp; the </a:t>
            </a:r>
            <a:r>
              <a:rPr lang="en-US" sz="2600" dirty="0" err="1" smtClean="0">
                <a:latin typeface="Futura Hv" pitchFamily="34" charset="0"/>
              </a:rPr>
              <a:t>Powhatans</a:t>
            </a:r>
            <a:r>
              <a:rPr lang="en-US" sz="2600" dirty="0" smtClean="0">
                <a:latin typeface="Futura Hv" pitchFamily="34" charset="0"/>
              </a:rPr>
              <a:t> worsened</a:t>
            </a: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100" dirty="0" smtClean="0">
              <a:latin typeface="Futura Hv" pitchFamily="34" charset="0"/>
            </a:endParaRP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In 1622 </a:t>
            </a:r>
            <a:r>
              <a:rPr lang="en-US" sz="2600" dirty="0" smtClean="0">
                <a:latin typeface="Futura Hv" pitchFamily="34" charset="0"/>
              </a:rPr>
              <a:t>Natives struck </a:t>
            </a:r>
            <a:r>
              <a:rPr lang="en-US" sz="2600" dirty="0" smtClean="0">
                <a:latin typeface="Futura Hv" pitchFamily="34" charset="0"/>
              </a:rPr>
              <a:t>back</a:t>
            </a:r>
          </a:p>
          <a:p>
            <a:pPr marL="1949958" lvl="6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Killed about 25% of Jamestown’s settlers</a:t>
            </a:r>
          </a:p>
          <a:p>
            <a:pPr marL="1949958" lvl="6" indent="-514350">
              <a:buFont typeface="Wingdings" pitchFamily="2" charset="2"/>
              <a:buChar char="§"/>
              <a:defRPr/>
            </a:pPr>
            <a:endParaRPr lang="en-US" sz="1100" dirty="0" smtClean="0">
              <a:latin typeface="Futura Hv" pitchFamily="34" charset="0"/>
            </a:endParaRPr>
          </a:p>
          <a:p>
            <a:pPr marL="1273302" lvl="3" indent="-514350" fontAlgn="auto">
              <a:spcBef>
                <a:spcPts val="23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Futura Hv" pitchFamily="34" charset="0"/>
              </a:rPr>
              <a:t>Colonists responded by setting out to destroy the </a:t>
            </a:r>
            <a:r>
              <a:rPr lang="en-US" sz="2600" dirty="0" err="1" smtClean="0">
                <a:latin typeface="Futura Hv" pitchFamily="34" charset="0"/>
              </a:rPr>
              <a:t>Powhatans</a:t>
            </a:r>
            <a:endParaRPr lang="en-US" sz="2600" dirty="0" smtClean="0">
              <a:latin typeface="Futura Hv" pitchFamily="34" charset="0"/>
            </a:endParaRPr>
          </a:p>
          <a:p>
            <a:pPr marL="1949958" lvl="6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Population devastated</a:t>
            </a:r>
          </a:p>
          <a:p>
            <a:pPr marL="1949958" lvl="6" indent="-51435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Futura Hv" pitchFamily="34" charset="0"/>
              </a:rPr>
              <a:t>40,000 - 500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English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591562"/>
            <a:ext cx="4419600" cy="2056638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3"/>
            </a:pPr>
            <a:r>
              <a:rPr lang="en-US" sz="3200" dirty="0" smtClean="0">
                <a:latin typeface="Futura Hv" pitchFamily="34" charset="0"/>
              </a:rPr>
              <a:t>Curiosity / Adventure</a:t>
            </a:r>
          </a:p>
          <a:p>
            <a:pPr marL="514350" indent="-514350">
              <a:buFont typeface="Wingdings 2" pitchFamily="18" charset="2"/>
              <a:buNone/>
            </a:pPr>
            <a:endParaRPr lang="en-US" sz="1000" dirty="0" smtClean="0">
              <a:latin typeface="Futura Hv" pitchFamily="34" charset="0"/>
            </a:endParaRPr>
          </a:p>
          <a:p>
            <a:pPr marL="514350" indent="-514350">
              <a:buFont typeface="Wingdings 2" pitchFamily="18" charset="2"/>
              <a:buNone/>
            </a:pPr>
            <a:endParaRPr lang="en-US" sz="1000" dirty="0" smtClean="0">
              <a:latin typeface="Futura Hv" pitchFamily="34" charset="0"/>
            </a:endParaRPr>
          </a:p>
          <a:p>
            <a:pPr marL="514350" indent="-514350">
              <a:buFont typeface="Verdana" pitchFamily="34" charset="0"/>
              <a:buAutoNum type="arabicPeriod" startAt="4"/>
            </a:pPr>
            <a:r>
              <a:rPr lang="en-US" sz="3200" dirty="0" smtClean="0">
                <a:latin typeface="Futura Hv" pitchFamily="34" charset="0"/>
              </a:rPr>
              <a:t>Forced Migration</a:t>
            </a:r>
          </a:p>
          <a:p>
            <a:pPr marL="1035050" lvl="2" indent="-514350">
              <a:buFont typeface="Wingdings" pitchFamily="2" charset="2"/>
              <a:buChar char="§"/>
            </a:pPr>
            <a:r>
              <a:rPr lang="en-US" sz="2400" dirty="0" smtClean="0">
                <a:latin typeface="Futura Hv" pitchFamily="34" charset="0"/>
              </a:rPr>
              <a:t>African Slave Trade</a:t>
            </a:r>
          </a:p>
          <a:p>
            <a:pPr marL="796925" lvl="1" indent="-514350"/>
            <a:endParaRPr lang="en-US" dirty="0" smtClean="0">
              <a:latin typeface="Futura Hv" pitchFamily="34" charset="0"/>
            </a:endParaRPr>
          </a:p>
        </p:txBody>
      </p:sp>
      <p:pic>
        <p:nvPicPr>
          <p:cNvPr id="17416" name="Picture 8" descr="http://3.bp.blogspot.com/_9qHzlJ2hzJ8/RdtkGXakZXI/AAAAAAAAAQo/bpdOAt_tGVI/s400/slave-shi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1076"/>
            <a:ext cx="4044820" cy="396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Motives for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4678362" cy="4645025"/>
          </a:xfrm>
        </p:spPr>
        <p:txBody>
          <a:bodyPr>
            <a:normAutofit/>
          </a:bodyPr>
          <a:lstStyle/>
          <a:p>
            <a:pPr marL="514350" indent="-514350">
              <a:buFont typeface="Wingdings 2" pitchFamily="18" charset="2"/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Christopher Columbus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sz="3000" dirty="0" smtClean="0">
                <a:latin typeface="Futura Hv" pitchFamily="34" charset="0"/>
              </a:rPr>
              <a:t>Goal: Find a shorter route to the East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Sailed from Spain in 1492 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Not the first European to cross the ocean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His voyages led to permanent settlements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Spanish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1026" name="Picture 2" descr="http://www.columbusnavigation.com/pictures/ccpo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8800"/>
            <a:ext cx="3581400" cy="4452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9575"/>
            <a:ext cx="4648200" cy="4797425"/>
          </a:xfrm>
        </p:spPr>
        <p:txBody>
          <a:bodyPr>
            <a:normAutofit/>
          </a:bodyPr>
          <a:lstStyle/>
          <a:p>
            <a:pPr marL="514350" indent="-514350">
              <a:buFont typeface="Wingdings 2" pitchFamily="18" charset="2"/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Hernando Cortez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en-US" sz="3000" dirty="0" smtClean="0">
                <a:latin typeface="Futura Hv" pitchFamily="34" charset="0"/>
              </a:rPr>
              <a:t>Goal: Find wealth in Mexico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Landed in 1519 with about 600 soldiers</a:t>
            </a:r>
            <a:endParaRPr lang="en-US" sz="1000" dirty="0" smtClean="0">
              <a:latin typeface="Futura Hv" pitchFamily="34" charset="0"/>
            </a:endParaRP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Conquered the Aztecs in 1521</a:t>
            </a:r>
          </a:p>
          <a:p>
            <a:pPr marL="796925" lvl="1" indent="-514350">
              <a:buFont typeface="Verdana" pitchFamily="34" charset="0"/>
              <a:buNone/>
            </a:pPr>
            <a:endParaRPr lang="en-US" sz="1000" dirty="0" smtClean="0">
              <a:latin typeface="Futura Hv" pitchFamily="34" charset="0"/>
            </a:endParaRPr>
          </a:p>
        </p:txBody>
      </p:sp>
      <p:pic>
        <p:nvPicPr>
          <p:cNvPr id="2050" name="Picture 2" descr="http://www.maya-aztec.com/wordpress/wp-content/uploads/2010/07/corte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200400" cy="488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Spanish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4602162" cy="4873625"/>
          </a:xfrm>
        </p:spPr>
        <p:txBody>
          <a:bodyPr>
            <a:normAutofit/>
          </a:bodyPr>
          <a:lstStyle/>
          <a:p>
            <a:pPr marL="514350" indent="-514350">
              <a:buFont typeface="Wingdings 2" pitchFamily="18" charset="2"/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Aztecs vs. Spanish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Aztecs believed Cortez was the god </a:t>
            </a:r>
            <a:endParaRPr lang="en-US" dirty="0" smtClean="0">
              <a:latin typeface="Futura Hv" pitchFamily="34" charset="0"/>
            </a:endParaRP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Smallpox </a:t>
            </a:r>
            <a:r>
              <a:rPr lang="en-US" dirty="0" smtClean="0">
                <a:latin typeface="Futura Hv" pitchFamily="34" charset="0"/>
              </a:rPr>
              <a:t>decimated the native population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Differing views of warfare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Spanish technology</a:t>
            </a:r>
          </a:p>
          <a:p>
            <a:pPr marL="796925" lvl="1" indent="-514350">
              <a:buFont typeface="Verdana" pitchFamily="34" charset="0"/>
              <a:buNone/>
            </a:pPr>
            <a:endParaRPr lang="en-US" sz="1000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Spanish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3074" name="Picture 2" descr="http://sievertapworld.wiki.farmington.k12.mi.us/file/view/hernando-cortes-loses-two-horses-in-battle-with-tlaxcalan-natives-in-conquering-mexico-c-1519.jpg/182117977/hernando-cortes-loses-two-horses-in-battle-with-tlaxcalan-natives-in-conquering-mexico-c-1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29050" cy="509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9575"/>
            <a:ext cx="4038600" cy="48736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 2" pitchFamily="18" charset="2"/>
              <a:buNone/>
            </a:pP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Juan de </a:t>
            </a:r>
            <a:r>
              <a:rPr lang="en-US" sz="3500" b="1" dirty="0" err="1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Oñate</a:t>
            </a:r>
            <a:endParaRPr lang="en-US" sz="3500" b="1" dirty="0" smtClean="0">
              <a:solidFill>
                <a:schemeClr val="accent3">
                  <a:lumMod val="75000"/>
                </a:schemeClr>
              </a:solidFill>
              <a:latin typeface="Futura Hv" pitchFamily="34" charset="0"/>
            </a:endParaRP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Led conquistadors in New Mexico in 1598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Crushed the native population at the village of Acoma</a:t>
            </a:r>
          </a:p>
          <a:p>
            <a:pPr marL="1528763" lvl="4" indent="-514350">
              <a:buFont typeface="Wingdings" pitchFamily="2" charset="2"/>
              <a:buChar char="§"/>
            </a:pPr>
            <a:r>
              <a:rPr lang="en-US" sz="2000" dirty="0" smtClean="0">
                <a:latin typeface="Futura Hv" pitchFamily="34" charset="0"/>
              </a:rPr>
              <a:t>About 800 people were killed</a:t>
            </a:r>
          </a:p>
          <a:p>
            <a:pPr marL="1528763" lvl="4" indent="-514350">
              <a:buFont typeface="Wingdings" pitchFamily="2" charset="2"/>
              <a:buChar char="§"/>
            </a:pPr>
            <a:r>
              <a:rPr lang="en-US" sz="2000" dirty="0" smtClean="0">
                <a:latin typeface="Futura Hv" pitchFamily="34" charset="0"/>
              </a:rPr>
              <a:t>Women &amp; children were sold into slavery</a:t>
            </a:r>
          </a:p>
          <a:p>
            <a:pPr marL="796925" lvl="1" indent="-514350">
              <a:buFont typeface="Verdana" pitchFamily="34" charset="0"/>
              <a:buNone/>
            </a:pPr>
            <a:endParaRPr lang="en-US" sz="1000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Spanish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4100" name="Picture 4" descr="http://cdn.dipity.com/uploads/events/2d41d603146cde62f0971a5ceee6d8d7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10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ictopia.com/perl/get_image?provider_id=318&amp;ptp_photo_id=natgeo:274269&amp;size=420x300_mb&amp;re=1&amp;m=1165355526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577" y="1752600"/>
            <a:ext cx="644684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057400" y="60198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Futura Hv" pitchFamily="34" charset="0"/>
              </a:rPr>
              <a:t>San Esteban Rey – Acoma, New Mexico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Spanish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8107362" cy="3959225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 2" pitchFamily="18" charset="2"/>
              <a:buNone/>
            </a:pP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  <a:latin typeface="Futura Hv" pitchFamily="34" charset="0"/>
              </a:rPr>
              <a:t>Pueblo Revolt (1680)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Led by </a:t>
            </a:r>
            <a:r>
              <a:rPr lang="en-US" dirty="0" err="1" smtClean="0">
                <a:latin typeface="Futura Hv" pitchFamily="34" charset="0"/>
              </a:rPr>
              <a:t>Popé</a:t>
            </a:r>
            <a:r>
              <a:rPr lang="en-US" dirty="0" smtClean="0">
                <a:latin typeface="Futura Hv" pitchFamily="34" charset="0"/>
              </a:rPr>
              <a:t> in response to Spanish attacks on traditional Pueblo practices &amp; forced Christianity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United Native Americans in New Mexico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Drove Spain out of the area for about 10 years</a:t>
            </a:r>
          </a:p>
          <a:p>
            <a:pPr marL="796925" lvl="1" indent="-5143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Futura Hv" pitchFamily="34" charset="0"/>
              </a:rPr>
              <a:t>One of the most successful native uprisings in US history</a:t>
            </a:r>
          </a:p>
          <a:p>
            <a:pPr marL="796925" lvl="1" indent="-514350">
              <a:buFont typeface="Verdana" pitchFamily="34" charset="0"/>
              <a:buNone/>
            </a:pPr>
            <a:endParaRPr lang="en-US" sz="1000" dirty="0" smtClean="0">
              <a:latin typeface="Futura Hv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473075"/>
            <a:ext cx="8183562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Spanish Exploration</a:t>
            </a:r>
            <a:endParaRPr lang="en-US" sz="4400" dirty="0">
              <a:solidFill>
                <a:srgbClr val="0070C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2520</TotalTime>
  <Words>661</Words>
  <Application>Microsoft Office PowerPoint</Application>
  <PresentationFormat>On-screen Show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Aharoni</vt:lpstr>
      <vt:lpstr>Arial</vt:lpstr>
      <vt:lpstr>Corbel</vt:lpstr>
      <vt:lpstr>Futura Hv</vt:lpstr>
      <vt:lpstr>Tahoma</vt:lpstr>
      <vt:lpstr>Verdana</vt:lpstr>
      <vt:lpstr>Wingdings</vt:lpstr>
      <vt:lpstr>Wingdings 2</vt:lpstr>
      <vt:lpstr>Wingdings 3</vt:lpstr>
      <vt:lpstr>Module</vt:lpstr>
      <vt:lpstr>New World Beginnings</vt:lpstr>
      <vt:lpstr>Motives for Exploration</vt:lpstr>
      <vt:lpstr>Motives for Exploration</vt:lpstr>
      <vt:lpstr>Spanish Exploration</vt:lpstr>
      <vt:lpstr>Spanish Exploration</vt:lpstr>
      <vt:lpstr>Spanish Exploration</vt:lpstr>
      <vt:lpstr>Spanish Exploration</vt:lpstr>
      <vt:lpstr>Spanish Exploration</vt:lpstr>
      <vt:lpstr>Spanish Exploration</vt:lpstr>
      <vt:lpstr>Columbian Exchange</vt:lpstr>
      <vt:lpstr>Columbian Exchange – Crops </vt:lpstr>
      <vt:lpstr>PowerPoint Presentation</vt:lpstr>
      <vt:lpstr>Columbian Exchange – Horses </vt:lpstr>
      <vt:lpstr>Columbian Exchange – Horses </vt:lpstr>
      <vt:lpstr>Columbian Exchange – Disease </vt:lpstr>
      <vt:lpstr>French Exploration</vt:lpstr>
      <vt:lpstr>French Exploration</vt:lpstr>
      <vt:lpstr>English Exploration</vt:lpstr>
      <vt:lpstr>English Exploration</vt:lpstr>
      <vt:lpstr>English Exploration</vt:lpstr>
      <vt:lpstr>English Exploration</vt:lpstr>
      <vt:lpstr>English Exploration</vt:lpstr>
      <vt:lpstr>English Exploration</vt:lpstr>
      <vt:lpstr>English Exploration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Exploration</dc:title>
  <dc:creator>Angela Cunningham</dc:creator>
  <cp:lastModifiedBy>VanVactor, Katie</cp:lastModifiedBy>
  <cp:revision>42</cp:revision>
  <cp:lastPrinted>2012-08-13T18:40:19Z</cp:lastPrinted>
  <dcterms:created xsi:type="dcterms:W3CDTF">2010-08-17T22:05:30Z</dcterms:created>
  <dcterms:modified xsi:type="dcterms:W3CDTF">2014-08-21T11:21:10Z</dcterms:modified>
</cp:coreProperties>
</file>