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0749F17E-83D5-4E8F-B353-6557B31204EC}" type="datetimeFigureOut">
              <a:rPr lang="en-US" smtClean="0"/>
              <a:pPr/>
              <a:t>12/2/2013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67DD052-0B12-4F18-9269-DC7709BE3E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49F17E-83D5-4E8F-B353-6557B31204EC}"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DD052-0B12-4F18-9269-DC7709BE3E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49F17E-83D5-4E8F-B353-6557B31204EC}"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DD052-0B12-4F18-9269-DC7709BE3E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0749F17E-83D5-4E8F-B353-6557B31204EC}" type="datetimeFigureOut">
              <a:rPr lang="en-US" smtClean="0"/>
              <a:pPr/>
              <a:t>12/2/2013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D67DD052-0B12-4F18-9269-DC7709BE3E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0749F17E-83D5-4E8F-B353-6557B31204EC}" type="datetimeFigureOut">
              <a:rPr lang="en-US" smtClean="0"/>
              <a:pPr/>
              <a:t>12/2/2013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D67DD052-0B12-4F18-9269-DC7709BE3EF9}"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0749F17E-83D5-4E8F-B353-6557B31204EC}" type="datetimeFigureOut">
              <a:rPr lang="en-US" smtClean="0"/>
              <a:pPr/>
              <a:t>12/2/2013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D67DD052-0B12-4F18-9269-DC7709BE3E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0749F17E-83D5-4E8F-B353-6557B31204EC}" type="datetimeFigureOut">
              <a:rPr lang="en-US" smtClean="0"/>
              <a:pPr/>
              <a:t>12/2/2013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D67DD052-0B12-4F18-9269-DC7709BE3E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49F17E-83D5-4E8F-B353-6557B31204EC}" type="datetimeFigureOut">
              <a:rPr lang="en-US" smtClean="0"/>
              <a:pPr/>
              <a:t>12/2/2013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7DD052-0B12-4F18-9269-DC7709BE3E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0749F17E-83D5-4E8F-B353-6557B31204EC}" type="datetimeFigureOut">
              <a:rPr lang="en-US" smtClean="0"/>
              <a:pPr/>
              <a:t>12/2/2013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D67DD052-0B12-4F18-9269-DC7709BE3E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749F17E-83D5-4E8F-B353-6557B31204EC}" type="datetimeFigureOut">
              <a:rPr lang="en-US" smtClean="0"/>
              <a:pPr/>
              <a:t>12/2/2013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D67DD052-0B12-4F18-9269-DC7709BE3E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0749F17E-83D5-4E8F-B353-6557B31204EC}" type="datetimeFigureOut">
              <a:rPr lang="en-US" smtClean="0"/>
              <a:pPr/>
              <a:t>12/2/2013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67DD052-0B12-4F18-9269-DC7709BE3E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749F17E-83D5-4E8F-B353-6557B31204EC}" type="datetimeFigureOut">
              <a:rPr lang="en-US" smtClean="0"/>
              <a:pPr/>
              <a:t>12/2/2013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67DD052-0B12-4F18-9269-DC7709BE3EF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Challenges of Urbanization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 in the Gilded Age</a:t>
            </a:r>
            <a:endParaRPr lang="en-US" dirty="0"/>
          </a:p>
        </p:txBody>
      </p:sp>
      <p:sp>
        <p:nvSpPr>
          <p:cNvPr id="3" name="Content Placeholder 2"/>
          <p:cNvSpPr>
            <a:spLocks noGrp="1"/>
          </p:cNvSpPr>
          <p:nvPr>
            <p:ph idx="1"/>
          </p:nvPr>
        </p:nvSpPr>
        <p:spPr/>
        <p:txBody>
          <a:bodyPr/>
          <a:lstStyle/>
          <a:p>
            <a:r>
              <a:rPr lang="en-US" dirty="0" smtClean="0"/>
              <a:t>Main Idea: Local and national political corruption in the 19</a:t>
            </a:r>
            <a:r>
              <a:rPr lang="en-US" baseline="30000" dirty="0" smtClean="0"/>
              <a:t>th</a:t>
            </a:r>
            <a:r>
              <a:rPr lang="en-US" dirty="0" smtClean="0"/>
              <a:t> century led to calls for reform.</a:t>
            </a:r>
          </a:p>
          <a:p>
            <a:endParaRPr lang="en-US" dirty="0" smtClean="0"/>
          </a:p>
          <a:p>
            <a:r>
              <a:rPr lang="en-US" dirty="0" smtClean="0"/>
              <a:t>Why is matters now: Political reforms paved the way for a more honest and efficient government in the 20</a:t>
            </a:r>
            <a:r>
              <a:rPr lang="en-US" baseline="30000" dirty="0" smtClean="0"/>
              <a:t>th</a:t>
            </a:r>
            <a:r>
              <a:rPr lang="en-US" dirty="0" smtClean="0"/>
              <a:t> century and beyond.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Gilded Age</a:t>
            </a:r>
            <a:endParaRPr lang="en-US" dirty="0"/>
          </a:p>
        </p:txBody>
      </p:sp>
      <p:sp>
        <p:nvSpPr>
          <p:cNvPr id="3" name="Content Placeholder 2"/>
          <p:cNvSpPr>
            <a:spLocks noGrp="1"/>
          </p:cNvSpPr>
          <p:nvPr>
            <p:ph idx="1"/>
          </p:nvPr>
        </p:nvSpPr>
        <p:spPr/>
        <p:txBody>
          <a:bodyPr/>
          <a:lstStyle/>
          <a:p>
            <a:r>
              <a:rPr lang="en-US" dirty="0" smtClean="0"/>
              <a:t>Term coined by Mark Twain that has come to represent the period from 1870-1890.</a:t>
            </a:r>
          </a:p>
          <a:p>
            <a:r>
              <a:rPr lang="en-US" dirty="0" smtClean="0"/>
              <a:t>A mocking of greed, self-indulgence and “get rich quick” delusions.</a:t>
            </a:r>
          </a:p>
          <a:p>
            <a:r>
              <a:rPr lang="en-US" dirty="0" smtClean="0"/>
              <a:t>A glittering exterior of the age turns out to hide a corrupt political core and growing gap between the few rich and many poor.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Emergence of Political Machines</a:t>
            </a:r>
            <a:endParaRPr lang="en-US" dirty="0"/>
          </a:p>
        </p:txBody>
      </p:sp>
      <p:sp>
        <p:nvSpPr>
          <p:cNvPr id="3" name="Content Placeholder 2"/>
          <p:cNvSpPr>
            <a:spLocks noGrp="1"/>
          </p:cNvSpPr>
          <p:nvPr>
            <p:ph idx="1"/>
          </p:nvPr>
        </p:nvSpPr>
        <p:spPr/>
        <p:txBody>
          <a:bodyPr/>
          <a:lstStyle/>
          <a:p>
            <a:r>
              <a:rPr lang="en-US" dirty="0" smtClean="0"/>
              <a:t>Organized group controlling the activities of a political party and offering services to votes and businesses in exchange for political  or financial support.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Isosceles Triangle 3"/>
          <p:cNvSpPr/>
          <p:nvPr/>
        </p:nvSpPr>
        <p:spPr>
          <a:xfrm>
            <a:off x="1752600" y="1066800"/>
            <a:ext cx="5334000" cy="5181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514600" y="5181600"/>
            <a:ext cx="3733800" cy="646331"/>
          </a:xfrm>
          <a:prstGeom prst="rect">
            <a:avLst/>
          </a:prstGeom>
          <a:noFill/>
        </p:spPr>
        <p:txBody>
          <a:bodyPr wrap="square" rtlCol="0">
            <a:spAutoFit/>
          </a:bodyPr>
          <a:lstStyle/>
          <a:p>
            <a:pPr algn="ctr"/>
            <a:r>
              <a:rPr lang="en-US" dirty="0" smtClean="0"/>
              <a:t>Local precinct workers and captains</a:t>
            </a:r>
            <a:endParaRPr lang="en-US" dirty="0"/>
          </a:p>
        </p:txBody>
      </p:sp>
      <p:sp>
        <p:nvSpPr>
          <p:cNvPr id="6" name="TextBox 5"/>
          <p:cNvSpPr txBox="1"/>
          <p:nvPr/>
        </p:nvSpPr>
        <p:spPr>
          <a:xfrm>
            <a:off x="3505200" y="3657600"/>
            <a:ext cx="2514600" cy="369332"/>
          </a:xfrm>
          <a:prstGeom prst="rect">
            <a:avLst/>
          </a:prstGeom>
          <a:noFill/>
        </p:spPr>
        <p:txBody>
          <a:bodyPr wrap="square" rtlCol="0">
            <a:spAutoFit/>
          </a:bodyPr>
          <a:lstStyle/>
          <a:p>
            <a:r>
              <a:rPr lang="en-US" dirty="0" smtClean="0"/>
              <a:t>Ward Bosses</a:t>
            </a:r>
            <a:endParaRPr lang="en-US" dirty="0"/>
          </a:p>
        </p:txBody>
      </p:sp>
      <p:sp>
        <p:nvSpPr>
          <p:cNvPr id="7" name="TextBox 6"/>
          <p:cNvSpPr txBox="1"/>
          <p:nvPr/>
        </p:nvSpPr>
        <p:spPr>
          <a:xfrm>
            <a:off x="3810000" y="2133600"/>
            <a:ext cx="1143000" cy="369332"/>
          </a:xfrm>
          <a:prstGeom prst="rect">
            <a:avLst/>
          </a:prstGeom>
          <a:noFill/>
        </p:spPr>
        <p:txBody>
          <a:bodyPr wrap="square" rtlCol="0">
            <a:spAutoFit/>
          </a:bodyPr>
          <a:lstStyle/>
          <a:p>
            <a:r>
              <a:rPr lang="en-US" dirty="0" smtClean="0"/>
              <a:t>City Boss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Political Boss</a:t>
            </a:r>
            <a:endParaRPr lang="en-US" dirty="0"/>
          </a:p>
        </p:txBody>
      </p:sp>
      <p:sp>
        <p:nvSpPr>
          <p:cNvPr id="3" name="Content Placeholder 2"/>
          <p:cNvSpPr>
            <a:spLocks noGrp="1"/>
          </p:cNvSpPr>
          <p:nvPr>
            <p:ph idx="1"/>
          </p:nvPr>
        </p:nvSpPr>
        <p:spPr/>
        <p:txBody>
          <a:bodyPr>
            <a:normAutofit/>
          </a:bodyPr>
          <a:lstStyle/>
          <a:p>
            <a:r>
              <a:rPr lang="en-US" dirty="0" smtClean="0"/>
              <a:t>Controlled access to municipal jobs and business licenses.</a:t>
            </a:r>
          </a:p>
          <a:p>
            <a:r>
              <a:rPr lang="en-US" dirty="0" smtClean="0"/>
              <a:t>Influenced the courts and agencies.</a:t>
            </a:r>
          </a:p>
          <a:p>
            <a:pPr lvl="1"/>
            <a:r>
              <a:rPr lang="en-US" dirty="0" smtClean="0"/>
              <a:t>Example: Roscoe Conkling built parks, sewer systems, waterworks while giving money to schools hospitals and orphanages.</a:t>
            </a:r>
          </a:p>
          <a:p>
            <a:r>
              <a:rPr lang="en-US" dirty="0" smtClean="0"/>
              <a:t>Bosses could reinforce voters’ loyalty, win additional political support and extend their influence.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Immigrants and the Machine</a:t>
            </a:r>
            <a:endParaRPr lang="en-US" dirty="0"/>
          </a:p>
        </p:txBody>
      </p:sp>
      <p:sp>
        <p:nvSpPr>
          <p:cNvPr id="3" name="Content Placeholder 2"/>
          <p:cNvSpPr>
            <a:spLocks noGrp="1"/>
          </p:cNvSpPr>
          <p:nvPr>
            <p:ph idx="1"/>
          </p:nvPr>
        </p:nvSpPr>
        <p:spPr/>
        <p:txBody>
          <a:bodyPr/>
          <a:lstStyle/>
          <a:p>
            <a:r>
              <a:rPr lang="en-US" dirty="0" smtClean="0"/>
              <a:t>Many </a:t>
            </a:r>
            <a:r>
              <a:rPr lang="en-US" dirty="0" err="1" smtClean="0"/>
              <a:t>precint</a:t>
            </a:r>
            <a:r>
              <a:rPr lang="en-US" dirty="0" smtClean="0"/>
              <a:t> captains and political bosses were first or second generation immigrants.</a:t>
            </a:r>
          </a:p>
          <a:p>
            <a:pPr lvl="1"/>
            <a:r>
              <a:rPr lang="en-US" dirty="0" smtClean="0"/>
              <a:t>Could speak to immigrants in their own language and understood their challenges and provide solutions.</a:t>
            </a:r>
          </a:p>
          <a:p>
            <a:r>
              <a:rPr lang="en-US" dirty="0" smtClean="0"/>
              <a:t>Helped with naturalization, housing, jobs in exchange for votes.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i="1" dirty="0" smtClean="0"/>
              <a:t>I’ve been called a boss.  All there is to it is having friends, doing things for people, and then later on they’ll do things for you…You can’t coerce people into doing things for you—you can’t make them vote for you.  I never coerced anybody in my life.  Whenever you see a man bulldozing anybody he don’t last long.</a:t>
            </a:r>
          </a:p>
          <a:p>
            <a:pPr lvl="1"/>
            <a:r>
              <a:rPr lang="en-US" i="1" dirty="0" smtClean="0"/>
              <a:t>James </a:t>
            </a:r>
            <a:r>
              <a:rPr lang="en-US" i="1" dirty="0" err="1" smtClean="0"/>
              <a:t>Pendergast</a:t>
            </a:r>
            <a:endParaRPr lang="en-US"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Municipal Graft and Scandal</a:t>
            </a:r>
            <a:endParaRPr lang="en-US" dirty="0"/>
          </a:p>
        </p:txBody>
      </p:sp>
      <p:sp>
        <p:nvSpPr>
          <p:cNvPr id="3" name="Content Placeholder 2"/>
          <p:cNvSpPr>
            <a:spLocks noGrp="1"/>
          </p:cNvSpPr>
          <p:nvPr>
            <p:ph idx="1"/>
          </p:nvPr>
        </p:nvSpPr>
        <p:spPr/>
        <p:txBody>
          <a:bodyPr>
            <a:normAutofit lnSpcReduction="10000"/>
          </a:bodyPr>
          <a:lstStyle/>
          <a:p>
            <a:r>
              <a:rPr lang="en-US" dirty="0" smtClean="0"/>
              <a:t>Election Fraud and Graft</a:t>
            </a:r>
          </a:p>
          <a:p>
            <a:pPr lvl="1"/>
            <a:r>
              <a:rPr lang="en-US" dirty="0" smtClean="0"/>
              <a:t>Turned to fraud whenever loyalty of votes was not enough.</a:t>
            </a:r>
          </a:p>
          <a:p>
            <a:pPr lvl="2"/>
            <a:r>
              <a:rPr lang="en-US" dirty="0" smtClean="0"/>
              <a:t>Ex: Using fake names to cast more votes.</a:t>
            </a:r>
          </a:p>
          <a:p>
            <a:pPr lvl="1"/>
            <a:r>
              <a:rPr lang="en-US" dirty="0" smtClean="0"/>
              <a:t>Graft: illegal  use of political influence for personal gain.</a:t>
            </a:r>
          </a:p>
          <a:p>
            <a:pPr lvl="2"/>
            <a:r>
              <a:rPr lang="en-US" dirty="0" smtClean="0"/>
              <a:t>Ex: Helping a person find work on a construction project, political machine would ask the worker to bill the city for more which would be “kicked back” to the machine.</a:t>
            </a:r>
          </a:p>
          <a:p>
            <a:pPr lvl="2"/>
            <a:r>
              <a:rPr lang="en-US" dirty="0" smtClean="0"/>
              <a:t>Gambling begins to grow</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Tweed Ring Scandal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William M. Tweed (aka Boss Tweed) became the head of Tammany Hall.</a:t>
            </a:r>
          </a:p>
          <a:p>
            <a:r>
              <a:rPr lang="en-US" dirty="0" smtClean="0"/>
              <a:t>Between 1869-1871, Boss Tweed led the Tweed Ring in defrauding the city.</a:t>
            </a:r>
          </a:p>
          <a:p>
            <a:pPr lvl="1"/>
            <a:r>
              <a:rPr lang="en-US" dirty="0" smtClean="0"/>
              <a:t>Projects cost taxpayers $13 million; original cost was $3 million</a:t>
            </a:r>
          </a:p>
          <a:p>
            <a:r>
              <a:rPr lang="en-US" dirty="0" smtClean="0"/>
              <a:t>Thomas Nast</a:t>
            </a:r>
          </a:p>
          <a:p>
            <a:pPr lvl="1"/>
            <a:r>
              <a:rPr lang="en-US" dirty="0" smtClean="0"/>
              <a:t>Political Cartoonist who helped cause public outrage.</a:t>
            </a:r>
          </a:p>
          <a:p>
            <a:r>
              <a:rPr lang="en-US" dirty="0" smtClean="0"/>
              <a:t>Indictment</a:t>
            </a:r>
          </a:p>
          <a:p>
            <a:pPr lvl="1"/>
            <a:r>
              <a:rPr lang="en-US" dirty="0" smtClean="0"/>
              <a:t>120 counts of fraud and extortion</a:t>
            </a:r>
          </a:p>
          <a:p>
            <a:pPr lvl="1"/>
            <a:r>
              <a:rPr lang="en-US" dirty="0" smtClean="0"/>
              <a:t>12 years in jail.  Released after 1 year, but was arrested soon after.</a:t>
            </a:r>
          </a:p>
          <a:p>
            <a:pPr lvl="1"/>
            <a:r>
              <a:rPr lang="en-US" dirty="0" smtClean="0"/>
              <a:t>Escaped and ran off to Spain where he was captured when officials recognized him from the Nast cartoons.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r>
              <a:rPr lang="en-US" dirty="0" smtClean="0"/>
              <a:t>Main Idea: The rapid growth of cities forced people to contend with problems of housing, transportation, water and sanitation.</a:t>
            </a:r>
          </a:p>
          <a:p>
            <a:pPr>
              <a:buNone/>
            </a:pPr>
            <a:endParaRPr lang="en-US" dirty="0" smtClean="0"/>
          </a:p>
          <a:p>
            <a:r>
              <a:rPr lang="en-US" dirty="0" smtClean="0"/>
              <a:t>Why it matters now: Residents today have vastly improved living conditions.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i="1" dirty="0" smtClean="0"/>
              <a:t>Be a little careful, please! The hall is dark and you might stumble over the children pitching pennies back there.  Not that it would hurt them; kicks and cuffs are their daily diet.  They have little else…Close (stuffy)? YES! What would you have?  All the fresh air that ever enters these stairs comes from the hall-door that is forever slamming…Here is a door.  LISTEN!  That short hacking cough, that tiny, helpless wall—what do they mean?  The child is dying with measles.  With half a chance it might have lived, but it had none.  That dark bedroom killed it.</a:t>
            </a:r>
          </a:p>
          <a:p>
            <a:pPr lvl="1"/>
            <a:r>
              <a:rPr lang="en-US" i="1" dirty="0" smtClean="0"/>
              <a:t>Jacob Riis, How the Other Half Lived</a:t>
            </a:r>
            <a:endParaRPr lang="en-US"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 Opportunities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Urbanization: Growth of cities.  </a:t>
            </a:r>
          </a:p>
          <a:p>
            <a:pPr lvl="1"/>
            <a:r>
              <a:rPr lang="en-US" dirty="0" smtClean="0"/>
              <a:t>In the 19</a:t>
            </a:r>
            <a:r>
              <a:rPr lang="en-US" baseline="30000" dirty="0" smtClean="0"/>
              <a:t>th</a:t>
            </a:r>
            <a:r>
              <a:rPr lang="en-US" dirty="0" smtClean="0"/>
              <a:t> century this is a result of rapid technology improvement in the Northeast and Midwest.</a:t>
            </a:r>
          </a:p>
          <a:p>
            <a:r>
              <a:rPr lang="en-US" dirty="0" smtClean="0"/>
              <a:t>Large </a:t>
            </a:r>
            <a:r>
              <a:rPr lang="en-US" dirty="0"/>
              <a:t>i</a:t>
            </a:r>
            <a:r>
              <a:rPr lang="en-US" dirty="0" smtClean="0"/>
              <a:t>mmigrate population</a:t>
            </a:r>
          </a:p>
          <a:p>
            <a:pPr lvl="1"/>
            <a:r>
              <a:rPr lang="en-US" dirty="0" smtClean="0"/>
              <a:t>Cheap, convenient, unskilled laborers</a:t>
            </a:r>
          </a:p>
          <a:p>
            <a:pPr lvl="1"/>
            <a:r>
              <a:rPr lang="en-US" dirty="0" smtClean="0"/>
              <a:t>Example: By 1890, there were twice as many Irish residents in NYC than Dublin.</a:t>
            </a:r>
          </a:p>
          <a:p>
            <a:r>
              <a:rPr lang="en-US" dirty="0" smtClean="0"/>
              <a:t>Americanization movement</a:t>
            </a:r>
          </a:p>
          <a:p>
            <a:pPr lvl="1"/>
            <a:r>
              <a:rPr lang="en-US" dirty="0" smtClean="0"/>
              <a:t>Assimilate: fit it</a:t>
            </a:r>
          </a:p>
          <a:p>
            <a:pPr lvl="1"/>
            <a:r>
              <a:rPr lang="en-US" dirty="0" smtClean="0"/>
              <a:t>Sponsored by the government</a:t>
            </a:r>
          </a:p>
          <a:p>
            <a:pPr lvl="1"/>
            <a:r>
              <a:rPr lang="en-US" dirty="0" smtClean="0"/>
              <a:t>Largely focused on schools to teach citizenship</a:t>
            </a:r>
          </a:p>
          <a:p>
            <a:pPr lvl="1"/>
            <a:r>
              <a:rPr lang="en-US" dirty="0" smtClean="0"/>
              <a:t>Many immigrants did not want to abandon traditions and ethnic communities provided support for one another.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Migration from Country to City</a:t>
            </a:r>
          </a:p>
          <a:p>
            <a:pPr lvl="1"/>
            <a:r>
              <a:rPr lang="en-US" dirty="0" smtClean="0"/>
              <a:t>Improvements in farming was both positive and negative.</a:t>
            </a:r>
          </a:p>
          <a:p>
            <a:pPr lvl="1"/>
            <a:r>
              <a:rPr lang="en-US" dirty="0" smtClean="0"/>
              <a:t>Inventions meant there were fewer laborers needed.</a:t>
            </a:r>
          </a:p>
          <a:p>
            <a:pPr lvl="1"/>
            <a:r>
              <a:rPr lang="en-US" dirty="0" smtClean="0"/>
              <a:t>Largely affected African Americans in the South who lost their farms.</a:t>
            </a:r>
          </a:p>
          <a:p>
            <a:pPr lvl="1"/>
            <a:r>
              <a:rPr lang="en-US" dirty="0" smtClean="0"/>
              <a:t>Example: 1890-1910 about 200,000 African Americans moved north and west to escape racial violence, economic hardship and political oppression.</a:t>
            </a:r>
          </a:p>
          <a:p>
            <a:pPr lvl="1"/>
            <a:r>
              <a:rPr lang="en-US" dirty="0" smtClean="0"/>
              <a:t>Segregation and discrimination still prevalent.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 Problems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Housing</a:t>
            </a:r>
          </a:p>
          <a:p>
            <a:pPr lvl="1"/>
            <a:r>
              <a:rPr lang="en-US" dirty="0" smtClean="0"/>
              <a:t>Increase in urban living lead to new housing situations</a:t>
            </a:r>
          </a:p>
          <a:p>
            <a:pPr lvl="2"/>
            <a:r>
              <a:rPr lang="en-US" dirty="0" smtClean="0"/>
              <a:t>Row Houses: single-family homes that shared side walls</a:t>
            </a:r>
          </a:p>
          <a:p>
            <a:pPr lvl="2"/>
            <a:r>
              <a:rPr lang="en-US" dirty="0" smtClean="0"/>
              <a:t>Tenements: multi-family dwellings</a:t>
            </a:r>
          </a:p>
          <a:p>
            <a:r>
              <a:rPr lang="en-US" dirty="0" smtClean="0"/>
              <a:t>Transportation</a:t>
            </a:r>
          </a:p>
          <a:p>
            <a:pPr lvl="1"/>
            <a:r>
              <a:rPr lang="en-US" dirty="0" smtClean="0"/>
              <a:t>Mass transit (street cars and electric subways)</a:t>
            </a:r>
          </a:p>
          <a:p>
            <a:r>
              <a:rPr lang="en-US" dirty="0" smtClean="0"/>
              <a:t>Water</a:t>
            </a:r>
          </a:p>
          <a:p>
            <a:pPr lvl="1"/>
            <a:r>
              <a:rPr lang="en-US" dirty="0" smtClean="0"/>
              <a:t>As population increase, increasingly difficult to supply clean water.</a:t>
            </a:r>
          </a:p>
          <a:p>
            <a:pPr lvl="1"/>
            <a:r>
              <a:rPr lang="en-US" dirty="0" smtClean="0"/>
              <a:t>Many homes did not have indoor plumbing and disease spread easily due to people collecting water in public locations.</a:t>
            </a:r>
          </a:p>
          <a:p>
            <a:pPr>
              <a:buNone/>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Sanitation</a:t>
            </a:r>
          </a:p>
          <a:p>
            <a:pPr lvl="1"/>
            <a:r>
              <a:rPr lang="en-US" dirty="0" smtClean="0"/>
              <a:t>Waste piled up in the streets, infrequent garbage pickup, smoke from factories.</a:t>
            </a:r>
          </a:p>
          <a:p>
            <a:pPr lvl="1"/>
            <a:r>
              <a:rPr lang="en-US" dirty="0" smtClean="0"/>
              <a:t>Sewer lines were developed by 1900 along with sanitation departments.</a:t>
            </a:r>
          </a:p>
          <a:p>
            <a:r>
              <a:rPr lang="en-US" dirty="0" smtClean="0"/>
              <a:t>Crime </a:t>
            </a:r>
          </a:p>
          <a:p>
            <a:pPr lvl="1"/>
            <a:r>
              <a:rPr lang="en-US" dirty="0" smtClean="0"/>
              <a:t>Populations increased: Crime increased</a:t>
            </a:r>
          </a:p>
          <a:p>
            <a:pPr lvl="1"/>
            <a:r>
              <a:rPr lang="en-US" dirty="0" smtClean="0"/>
              <a:t>First full-time, salaried police force was organized in 1844 but were too small in have an impact.</a:t>
            </a:r>
          </a:p>
          <a:p>
            <a:r>
              <a:rPr lang="en-US" dirty="0" smtClean="0"/>
              <a:t>Fire</a:t>
            </a:r>
          </a:p>
          <a:p>
            <a:pPr lvl="1"/>
            <a:r>
              <a:rPr lang="en-US" dirty="0" smtClean="0"/>
              <a:t>Caused by shortage of water and wooden dwellings</a:t>
            </a:r>
          </a:p>
          <a:p>
            <a:pPr lvl="1"/>
            <a:r>
              <a:rPr lang="en-US" dirty="0" smtClean="0"/>
              <a:t>Most firefighters were volunteers and Cincinnati established the first paid fire department.</a:t>
            </a:r>
          </a:p>
          <a:p>
            <a:pPr lvl="1"/>
            <a:r>
              <a:rPr lang="en-US" dirty="0" smtClean="0"/>
              <a:t>1874: First fire </a:t>
            </a:r>
            <a:r>
              <a:rPr lang="en-US" dirty="0" err="1" smtClean="0"/>
              <a:t>spriknler</a:t>
            </a:r>
            <a:r>
              <a:rPr lang="en-US" dirty="0" smtClean="0"/>
              <a:t> and replaced wood as a building material.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Chicago Fire</a:t>
            </a:r>
            <a:endParaRPr lang="en-US" dirty="0"/>
          </a:p>
        </p:txBody>
      </p:sp>
      <p:sp>
        <p:nvSpPr>
          <p:cNvPr id="3" name="Content Placeholder 2"/>
          <p:cNvSpPr>
            <a:spLocks noGrp="1"/>
          </p:cNvSpPr>
          <p:nvPr>
            <p:ph idx="1"/>
          </p:nvPr>
        </p:nvSpPr>
        <p:spPr/>
        <p:txBody>
          <a:bodyPr/>
          <a:lstStyle/>
          <a:p>
            <a:r>
              <a:rPr lang="en-US" dirty="0" smtClean="0"/>
              <a:t>October 8-10, 1871</a:t>
            </a:r>
          </a:p>
          <a:p>
            <a:r>
              <a:rPr lang="en-US" dirty="0" smtClean="0"/>
              <a:t>Fire burned for 24 hours</a:t>
            </a:r>
          </a:p>
          <a:p>
            <a:r>
              <a:rPr lang="en-US" dirty="0" smtClean="0"/>
              <a:t>Estimated 300 people died</a:t>
            </a:r>
          </a:p>
          <a:p>
            <a:r>
              <a:rPr lang="en-US" dirty="0" smtClean="0"/>
              <a:t>100,000 were left homeless</a:t>
            </a:r>
          </a:p>
          <a:p>
            <a:r>
              <a:rPr lang="en-US" dirty="0" smtClean="0"/>
              <a:t>3 square miles of city was destroyed</a:t>
            </a:r>
          </a:p>
          <a:p>
            <a:r>
              <a:rPr lang="en-US" dirty="0" smtClean="0"/>
              <a:t>$200 million worth of property lost</a:t>
            </a:r>
          </a:p>
          <a:p>
            <a:r>
              <a:rPr lang="en-US" dirty="0" smtClean="0"/>
              <a:t>17,500 buildings destroyed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Reformers Mobilize</a:t>
            </a:r>
            <a:endParaRPr lang="en-US" dirty="0"/>
          </a:p>
        </p:txBody>
      </p:sp>
      <p:sp>
        <p:nvSpPr>
          <p:cNvPr id="3" name="Content Placeholder 2"/>
          <p:cNvSpPr>
            <a:spLocks noGrp="1"/>
          </p:cNvSpPr>
          <p:nvPr>
            <p:ph idx="1"/>
          </p:nvPr>
        </p:nvSpPr>
        <p:spPr/>
        <p:txBody>
          <a:bodyPr>
            <a:normAutofit fontScale="92500"/>
          </a:bodyPr>
          <a:lstStyle/>
          <a:p>
            <a:r>
              <a:rPr lang="en-US" dirty="0" smtClean="0"/>
              <a:t>Social Gospel Movement</a:t>
            </a:r>
          </a:p>
          <a:p>
            <a:pPr lvl="1"/>
            <a:r>
              <a:rPr lang="en-US" dirty="0" smtClean="0"/>
              <a:t>Preached salvation through service to the poor</a:t>
            </a:r>
          </a:p>
          <a:p>
            <a:r>
              <a:rPr lang="en-US" dirty="0" smtClean="0"/>
              <a:t>Settlement Houses</a:t>
            </a:r>
          </a:p>
          <a:p>
            <a:pPr lvl="1"/>
            <a:r>
              <a:rPr lang="en-US" dirty="0" smtClean="0"/>
              <a:t>Community centers in slum neighborhoods</a:t>
            </a:r>
          </a:p>
          <a:p>
            <a:pPr lvl="1"/>
            <a:r>
              <a:rPr lang="en-US" dirty="0" smtClean="0"/>
              <a:t>Many settlement workers lived at the houses to learn firsthand about the problems</a:t>
            </a:r>
          </a:p>
          <a:p>
            <a:pPr lvl="2"/>
            <a:r>
              <a:rPr lang="en-US" dirty="0" smtClean="0"/>
              <a:t>Mostly middle-class, college educated women who would provide classes in English, health, etc.</a:t>
            </a:r>
          </a:p>
          <a:p>
            <a:pPr lvl="1"/>
            <a:r>
              <a:rPr lang="en-US" dirty="0" smtClean="0"/>
              <a:t>Jane Addams</a:t>
            </a:r>
          </a:p>
          <a:p>
            <a:pPr lvl="2"/>
            <a:r>
              <a:rPr lang="en-US" dirty="0" smtClean="0"/>
              <a:t>Founded the Hull House in Chicago</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56</TotalTime>
  <Words>1047</Words>
  <Application>Microsoft Office PowerPoint</Application>
  <PresentationFormat>On-screen Show (4:3)</PresentationFormat>
  <Paragraphs>102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Verve</vt:lpstr>
      <vt:lpstr>Challenges of Urbanization</vt:lpstr>
      <vt:lpstr>WHY??</vt:lpstr>
      <vt:lpstr>PowerPoint Presentation</vt:lpstr>
      <vt:lpstr>Urban Opportunities</vt:lpstr>
      <vt:lpstr>PowerPoint Presentation</vt:lpstr>
      <vt:lpstr>Urban Problems</vt:lpstr>
      <vt:lpstr>PowerPoint Presentation</vt:lpstr>
      <vt:lpstr>The Great Chicago Fire</vt:lpstr>
      <vt:lpstr>Reformers Mobilize</vt:lpstr>
      <vt:lpstr>Politics in the Gilded Age</vt:lpstr>
      <vt:lpstr>The Gilded Age</vt:lpstr>
      <vt:lpstr>Emergence of Political Machines</vt:lpstr>
      <vt:lpstr>PowerPoint Presentation</vt:lpstr>
      <vt:lpstr>Role of the Political Boss</vt:lpstr>
      <vt:lpstr>Immigrants and the Machine</vt:lpstr>
      <vt:lpstr>PowerPoint Presentation</vt:lpstr>
      <vt:lpstr>Municipal Graft and Scandal</vt:lpstr>
      <vt:lpstr>Tweed Ring Scandal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of Urbanization</dc:title>
  <dc:creator>katie</dc:creator>
  <cp:lastModifiedBy>VanVactor, Katie</cp:lastModifiedBy>
  <cp:revision>18</cp:revision>
  <dcterms:created xsi:type="dcterms:W3CDTF">2012-12-13T01:47:51Z</dcterms:created>
  <dcterms:modified xsi:type="dcterms:W3CDTF">2013-12-02T14:39:22Z</dcterms:modified>
</cp:coreProperties>
</file>